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38"/>
  </p:notesMasterIdLst>
  <p:sldIdLst>
    <p:sldId id="257" r:id="rId2"/>
    <p:sldId id="1217" r:id="rId3"/>
    <p:sldId id="1153" r:id="rId4"/>
    <p:sldId id="1177" r:id="rId5"/>
    <p:sldId id="1178" r:id="rId6"/>
    <p:sldId id="1180" r:id="rId7"/>
    <p:sldId id="1216" r:id="rId8"/>
    <p:sldId id="1179" r:id="rId9"/>
    <p:sldId id="1183" r:id="rId10"/>
    <p:sldId id="1218" r:id="rId11"/>
    <p:sldId id="1185" r:id="rId12"/>
    <p:sldId id="1172" r:id="rId13"/>
    <p:sldId id="1186" r:id="rId14"/>
    <p:sldId id="1190" r:id="rId15"/>
    <p:sldId id="1191" r:id="rId16"/>
    <p:sldId id="1189" r:id="rId17"/>
    <p:sldId id="1192" r:id="rId18"/>
    <p:sldId id="1193" r:id="rId19"/>
    <p:sldId id="1215" r:id="rId20"/>
    <p:sldId id="1212" r:id="rId21"/>
    <p:sldId id="1173" r:id="rId22"/>
    <p:sldId id="1194" r:id="rId23"/>
    <p:sldId id="1196" r:id="rId24"/>
    <p:sldId id="1197" r:id="rId25"/>
    <p:sldId id="1199" r:id="rId26"/>
    <p:sldId id="1174" r:id="rId27"/>
    <p:sldId id="1201" r:id="rId28"/>
    <p:sldId id="1200" r:id="rId29"/>
    <p:sldId id="1202" r:id="rId30"/>
    <p:sldId id="1175" r:id="rId31"/>
    <p:sldId id="1204" r:id="rId32"/>
    <p:sldId id="1205" r:id="rId33"/>
    <p:sldId id="1208" r:id="rId34"/>
    <p:sldId id="1211" r:id="rId35"/>
    <p:sldId id="1209" r:id="rId36"/>
    <p:sldId id="1213" r:id="rId37"/>
  </p:sldIdLst>
  <p:sldSz cx="12192000" cy="6858000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2141"/>
    <a:srgbClr val="D9E1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38"/>
    <p:restoredTop sz="96838"/>
  </p:normalViewPr>
  <p:slideViewPr>
    <p:cSldViewPr snapToGrid="0">
      <p:cViewPr varScale="1">
        <p:scale>
          <a:sx n="100" d="100"/>
          <a:sy n="100" d="100"/>
        </p:scale>
        <p:origin x="60" y="1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jpg>
</file>

<file path=ppt/media/image11.jpeg>
</file>

<file path=ppt/media/image12.jpeg>
</file>

<file path=ppt/media/image13.png>
</file>

<file path=ppt/media/image2.tif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179AFB-556A-7647-8681-E8CCC214AEB4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4562F5-9C85-F843-B903-B3B42F5C4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976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479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9305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3402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465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0621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82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98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9367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rd</a:t>
            </a:r>
            <a:r>
              <a:rPr lang="en-US" dirty="0"/>
              <a:t> = (rs1 &lt; rs2) ? 1 :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6624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0671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Do not modify the notes in this section to avoid tampering with the Poll Everywhere activity.
More info at polleverywhere.com/support
How do we encode add x4, x3, x2?</a:t>
            </a:r>
          </a:p>
          <a:p>
            <a:r>
              <a:rPr lang="en-US"/>
              <a:t>https://www.polleverywhere.com/multiple_choice_polls/rEpFTcjLm2Xtb8Dfrhkqt?state=opened&amp;flow=Default&amp;onscreen=persist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54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27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53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2265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8581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8638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428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3015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146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9597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07081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6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1453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6471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07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046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576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038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66721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39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4:notes"/>
          <p:cNvSpPr txBox="1">
            <a:spLocks noGrp="1"/>
          </p:cNvSpPr>
          <p:nvPr>
            <p:ph type="body" idx="1"/>
          </p:nvPr>
        </p:nvSpPr>
        <p:spPr>
          <a:xfrm>
            <a:off x="528638" y="4424363"/>
            <a:ext cx="6049962" cy="4186237"/>
          </a:xfrm>
          <a:prstGeom prst="rect">
            <a:avLst/>
          </a:prstGeom>
        </p:spPr>
        <p:txBody>
          <a:bodyPr spcFirstLastPara="1" wrap="square" lIns="92275" tIns="45325" rIns="92275" bIns="45325" anchor="t" anchorCtr="0">
            <a:noAutofit/>
          </a:bodyPr>
          <a:lstStyle/>
          <a:p>
            <a:pPr marL="0" lvl="0" indent="0" algn="just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18 VAG Rounded Light   02390" pitchFamily="2" charset="0"/>
            </a:endParaRPr>
          </a:p>
        </p:txBody>
      </p:sp>
      <p:sp>
        <p:nvSpPr>
          <p:cNvPr id="310" name="Google Shape;31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596900"/>
            <a:ext cx="6183313" cy="34782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23828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Electronic Numerical Integrator and Computer</a:t>
            </a:r>
            <a:endParaRPr lang="en-US" dirty="0"/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Numerical Integrator and Computer</a:t>
            </a:r>
          </a:p>
          <a:p>
            <a:pPr marL="0" lvl="0" indent="0" algn="just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dirty="0"/>
              <a:t>-Digital (electronic), capable of being reprogrammed to solve a variety of mathematical problems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dirty="0"/>
              <a:t>-Dev began at the end of WWII, was designed and primarily used to calculate artillery firing tables for the US Army’s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dirty="0"/>
              <a:t>-Very slow to program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dirty="0"/>
              <a:t>-Story about 2 architects who designed it and Von Neumann, how it led to EDSAC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dirty="0"/>
              <a:t>-Slow program entry, I/O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endParaRPr lang="en-US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dirty="0"/>
              <a:t>Betty Snyder </a:t>
            </a:r>
            <a:r>
              <a:rPr lang="en-US" dirty="0" err="1"/>
              <a:t>Holberton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790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EDVAC: Electronic Discrete Variable Automatic Computer</a:t>
            </a:r>
          </a:p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EDSAC: Electronic Delay Storage Automatic Calculator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047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0215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Herman </a:t>
            </a:r>
            <a:r>
              <a:rPr lang="en-US" dirty="0" err="1"/>
              <a:t>Goldstine</a:t>
            </a:r>
            <a:endParaRPr lang="en-US" dirty="0"/>
          </a:p>
          <a:p>
            <a:r>
              <a:rPr lang="en-US" dirty="0"/>
              <a:t>Alan Turing, Konrad </a:t>
            </a:r>
            <a:r>
              <a:rPr lang="en-US" dirty="0" err="1"/>
              <a:t>Zuse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3963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562F5-9C85-F843-B903-B3B42F5C4F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16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504D8-8C6A-A1BE-E710-691D034BA2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B3F4E-7F7A-7010-DF2B-2B5FC40C0C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36350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Column_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627AE-C995-6797-2C40-9C48BCC62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76199"/>
            <a:ext cx="10509504" cy="7680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C64BA-0D42-6AAA-24D0-2B99AC909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AD4CD3E-7661-9ED1-E307-83D9CDBD2C60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EA16AC-3D5F-DAA1-4E0B-B5CF4BF5390A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ABD31BE-11B0-12C9-4F44-86656D6D03F8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68580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029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a20_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627AE-C995-6797-2C40-9C48BCC62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76199"/>
            <a:ext cx="10509504" cy="7680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C64BA-0D42-6AAA-24D0-2B99AC909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0" y="898041"/>
            <a:ext cx="8572491" cy="52789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AD4CD3E-7661-9ED1-E307-83D9CDBD2C60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EA16AC-3D5F-DAA1-4E0B-B5CF4BF5390A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49E1F49-FF31-2B00-2304-6BCA27806331}"/>
              </a:ext>
            </a:extLst>
          </p:cNvPr>
          <p:cNvCxnSpPr/>
          <p:nvPr/>
        </p:nvCxnSpPr>
        <p:spPr>
          <a:xfrm>
            <a:off x="3048000" y="0"/>
            <a:ext cx="0" cy="6858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66AFDBD-60BE-5483-0C26-669A37732B99}"/>
              </a:ext>
            </a:extLst>
          </p:cNvPr>
          <p:cNvCxnSpPr/>
          <p:nvPr/>
        </p:nvCxnSpPr>
        <p:spPr>
          <a:xfrm>
            <a:off x="7620000" y="0"/>
            <a:ext cx="0" cy="68580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913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Fa20_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627AE-C995-6797-2C40-9C48BCC62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76199"/>
            <a:ext cx="10509504" cy="7680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C64BA-0D42-6AAA-24D0-2B99AC909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0" y="898041"/>
            <a:ext cx="8572491" cy="52789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AD4CD3E-7661-9ED1-E307-83D9CDBD2C60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EA16AC-3D5F-DAA1-4E0B-B5CF4BF5390A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9032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185DB5B-BEBF-6B87-32BE-E3D2FAA3F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1021" y="4561558"/>
            <a:ext cx="7789961" cy="761999"/>
          </a:xfrm>
          <a:prstGeom prst="rect">
            <a:avLst/>
          </a:prstGeom>
        </p:spPr>
        <p:txBody>
          <a:bodyPr/>
          <a:lstStyle>
            <a:lvl1pPr algn="ctr">
              <a:defRPr sz="4267" b="1" i="0">
                <a:solidFill>
                  <a:schemeClr val="accent3"/>
                </a:solidFill>
                <a:latin typeface="18 VAG Rounded Bold   0739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BD695780-6F13-8D58-9C18-35AACFB358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1600" y="405076"/>
            <a:ext cx="6908800" cy="163284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contourClr>
              <a:schemeClr val="bg1"/>
            </a:contourClr>
          </a:sp3d>
        </p:spPr>
        <p:txBody>
          <a:bodyPr wrap="square" lIns="75592" tIns="30237" rIns="75592" bIns="30237" anchor="ctr">
            <a:prstTxWarp prst="textNoShape">
              <a:avLst/>
            </a:prstTxWarp>
            <a:spAutoFit/>
            <a:sp3d extrusionH="25400">
              <a:bevelT w="38100" h="31750"/>
              <a:contourClr>
                <a:srgbClr val="4991B1"/>
              </a:contourClr>
            </a:sp3d>
          </a:bodyPr>
          <a:lstStyle/>
          <a:p>
            <a:pPr algn="ctr" eaLnBrk="0" hangingPunct="0">
              <a:lnSpc>
                <a:spcPct val="77000"/>
              </a:lnSpc>
            </a:pPr>
            <a:r>
              <a:rPr lang="en-US" sz="12800" dirty="0">
                <a:ln w="0"/>
                <a:solidFill>
                  <a:srgbClr val="4991B1"/>
                </a:solidFill>
                <a:effectLst/>
                <a:latin typeface="18 VAG Rounded Bold   07390" charset="0"/>
              </a:rPr>
              <a:t>CS61C</a:t>
            </a:r>
            <a:endParaRPr lang="en-US" sz="6400" b="1" dirty="0">
              <a:solidFill>
                <a:srgbClr val="4991B1"/>
              </a:solidFill>
              <a:latin typeface="18 VAG Rounded Bold   07390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A4E86F2-B510-1AAB-B583-280494F90D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14185" t="1842" r="32155" b="47377"/>
          <a:stretch/>
        </p:blipFill>
        <p:spPr bwMode="auto">
          <a:xfrm>
            <a:off x="1954741" y="414398"/>
            <a:ext cx="1364768" cy="16905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Rectangle 4">
            <a:extLst>
              <a:ext uri="{FF2B5EF4-FFF2-40B4-BE49-F238E27FC236}">
                <a16:creationId xmlns:a16="http://schemas.microsoft.com/office/drawing/2014/main" id="{62D69298-76B5-35A4-3319-24FFE4F5CE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1600" y="1859824"/>
            <a:ext cx="6908800" cy="154050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75592" tIns="30237" rIns="75592" bIns="30237" anchor="ctr">
            <a:prstTxWarp prst="textNoShape">
              <a:avLst/>
            </a:prstTxWarp>
            <a:spAutoFit/>
          </a:bodyPr>
          <a:lstStyle/>
          <a:p>
            <a:pPr algn="ctr" eaLnBrk="0" hangingPunct="0">
              <a:lnSpc>
                <a:spcPct val="77000"/>
              </a:lnSpc>
            </a:pPr>
            <a:r>
              <a:rPr lang="en-US" sz="3333" b="1" dirty="0">
                <a:solidFill>
                  <a:schemeClr val="bg1"/>
                </a:solidFill>
                <a:latin typeface="18 VAG Rounded Bold   07390" charset="0"/>
              </a:rPr>
              <a:t>Great Ideas</a:t>
            </a:r>
          </a:p>
          <a:p>
            <a:pPr algn="ctr" eaLnBrk="0" hangingPunct="0">
              <a:lnSpc>
                <a:spcPct val="77000"/>
              </a:lnSpc>
            </a:pPr>
            <a:r>
              <a:rPr lang="en-US" sz="3333" b="1" dirty="0">
                <a:solidFill>
                  <a:schemeClr val="bg1"/>
                </a:solidFill>
                <a:latin typeface="18 VAG Rounded Bold   07390" charset="0"/>
              </a:rPr>
              <a:t>in</a:t>
            </a:r>
            <a:br>
              <a:rPr lang="en-US" sz="3333" b="1" dirty="0">
                <a:solidFill>
                  <a:schemeClr val="bg1"/>
                </a:solidFill>
                <a:latin typeface="18 VAG Rounded Bold   07390" charset="0"/>
              </a:rPr>
            </a:br>
            <a:r>
              <a:rPr lang="en-US" sz="3333" b="1" dirty="0">
                <a:solidFill>
                  <a:schemeClr val="bg1"/>
                </a:solidFill>
                <a:latin typeface="18 VAG Rounded Bold   07390" charset="0"/>
              </a:rPr>
              <a:t>Computer Architecture</a:t>
            </a:r>
          </a:p>
          <a:p>
            <a:pPr algn="ctr" eaLnBrk="0" hangingPunct="0">
              <a:lnSpc>
                <a:spcPct val="77000"/>
              </a:lnSpc>
            </a:pPr>
            <a:r>
              <a:rPr lang="en-US" sz="2400" dirty="0">
                <a:solidFill>
                  <a:schemeClr val="bg2"/>
                </a:solidFill>
                <a:latin typeface="18 VAG Rounded Thin   55390" pitchFamily="2" charset="0"/>
              </a:rPr>
              <a:t>(a.k.a. Machine Structures)</a:t>
            </a:r>
            <a:endParaRPr lang="en-US" sz="3833" b="1" dirty="0">
              <a:solidFill>
                <a:schemeClr val="bg2"/>
              </a:solidFill>
              <a:latin typeface="18 VAG Rounded Bold   07390" charset="0"/>
            </a:endParaRPr>
          </a:p>
        </p:txBody>
      </p:sp>
      <p:pic>
        <p:nvPicPr>
          <p:cNvPr id="16" name="Google Shape;23;p49">
            <a:extLst>
              <a:ext uri="{FF2B5EF4-FFF2-40B4-BE49-F238E27FC236}">
                <a16:creationId xmlns:a16="http://schemas.microsoft.com/office/drawing/2014/main" id="{34967360-50B3-A7B0-0715-41A94158E827}"/>
              </a:ext>
            </a:extLst>
          </p:cNvPr>
          <p:cNvPicPr preferRelativeResize="0"/>
          <p:nvPr/>
        </p:nvPicPr>
        <p:blipFill>
          <a:blip r:embed="rId3"/>
          <a:srcRect l="481" r="481"/>
          <a:stretch/>
        </p:blipFill>
        <p:spPr>
          <a:xfrm>
            <a:off x="8888173" y="410681"/>
            <a:ext cx="1266560" cy="1705135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00" dir="5400000" sy="-100000" algn="bl" rotWithShape="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F0425D-9510-EA86-9E9B-A03D38309F39}"/>
              </a:ext>
            </a:extLst>
          </p:cNvPr>
          <p:cNvSpPr txBox="1"/>
          <p:nvPr/>
        </p:nvSpPr>
        <p:spPr>
          <a:xfrm>
            <a:off x="1525875" y="2494613"/>
            <a:ext cx="2222500" cy="861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67" b="1" dirty="0">
                <a:solidFill>
                  <a:schemeClr val="bg1">
                    <a:lumMod val="50000"/>
                    <a:alpha val="99000"/>
                  </a:schemeClr>
                </a:solidFill>
                <a:latin typeface="18 VAG Rounded Bold   07390"/>
              </a:rPr>
              <a:t>UC Berkeley</a:t>
            </a:r>
            <a:br>
              <a:rPr lang="en-US" sz="1667" b="1" dirty="0">
                <a:solidFill>
                  <a:schemeClr val="bg1">
                    <a:lumMod val="50000"/>
                    <a:alpha val="99000"/>
                  </a:schemeClr>
                </a:solidFill>
                <a:latin typeface="18 VAG Rounded Bold   07390"/>
              </a:rPr>
            </a:br>
            <a:r>
              <a:rPr lang="en-US" sz="1667" b="1" dirty="0">
                <a:solidFill>
                  <a:schemeClr val="bg1">
                    <a:lumMod val="50000"/>
                    <a:alpha val="99000"/>
                  </a:schemeClr>
                </a:solidFill>
                <a:latin typeface="18 VAG Rounded Bold   07390"/>
              </a:rPr>
              <a:t>Teaching Professor </a:t>
            </a:r>
            <a:br>
              <a:rPr lang="en-US" sz="1667" b="1" dirty="0">
                <a:solidFill>
                  <a:schemeClr val="bg1">
                    <a:lumMod val="50000"/>
                    <a:alpha val="99000"/>
                  </a:schemeClr>
                </a:solidFill>
                <a:latin typeface="18 VAG Rounded Bold   07390"/>
              </a:rPr>
            </a:br>
            <a:r>
              <a:rPr lang="en-US" sz="1667" b="1" dirty="0">
                <a:solidFill>
                  <a:schemeClr val="bg1">
                    <a:lumMod val="50000"/>
                    <a:alpha val="99000"/>
                  </a:schemeClr>
                </a:solidFill>
                <a:latin typeface="18 VAG Rounded Bold   07390"/>
              </a:rPr>
              <a:t>Dan Garcia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ECC42E-4CE3-4707-674B-71A0975151E3}"/>
              </a:ext>
            </a:extLst>
          </p:cNvPr>
          <p:cNvSpPr txBox="1"/>
          <p:nvPr/>
        </p:nvSpPr>
        <p:spPr>
          <a:xfrm>
            <a:off x="8410205" y="2493787"/>
            <a:ext cx="2222500" cy="861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67" b="1" dirty="0">
                <a:solidFill>
                  <a:schemeClr val="bg1">
                    <a:lumMod val="50000"/>
                    <a:alpha val="99000"/>
                  </a:schemeClr>
                </a:solidFill>
                <a:latin typeface="18 VAG Rounded Bold   07390"/>
              </a:rPr>
              <a:t>UC Berkeley</a:t>
            </a:r>
            <a:br>
              <a:rPr lang="en-US" sz="1667" b="1" dirty="0">
                <a:solidFill>
                  <a:schemeClr val="bg1">
                    <a:lumMod val="50000"/>
                    <a:alpha val="99000"/>
                  </a:schemeClr>
                </a:solidFill>
                <a:latin typeface="18 VAG Rounded Bold   07390"/>
              </a:rPr>
            </a:br>
            <a:r>
              <a:rPr lang="en-US" sz="1667" b="1" dirty="0">
                <a:solidFill>
                  <a:schemeClr val="bg1">
                    <a:lumMod val="50000"/>
                    <a:alpha val="99000"/>
                  </a:schemeClr>
                </a:solidFill>
                <a:latin typeface="18 VAG Rounded Bold   07390"/>
              </a:rPr>
              <a:t>Teaching Professor</a:t>
            </a:r>
            <a:br>
              <a:rPr lang="en-US" sz="1667" b="1" dirty="0">
                <a:solidFill>
                  <a:schemeClr val="bg1">
                    <a:lumMod val="50000"/>
                    <a:alpha val="99000"/>
                  </a:schemeClr>
                </a:solidFill>
                <a:latin typeface="18 VAG Rounded Bold   07390"/>
              </a:rPr>
            </a:br>
            <a:r>
              <a:rPr lang="en-US" sz="1667" b="1" dirty="0">
                <a:solidFill>
                  <a:schemeClr val="bg1">
                    <a:lumMod val="50000"/>
                    <a:alpha val="99000"/>
                  </a:schemeClr>
                </a:solidFill>
                <a:latin typeface="18 VAG Rounded Bold   07390"/>
              </a:rPr>
              <a:t>Lisa Yan</a:t>
            </a:r>
          </a:p>
        </p:txBody>
      </p:sp>
      <p:sp>
        <p:nvSpPr>
          <p:cNvPr id="19" name="Google Shape;24;p49">
            <a:extLst>
              <a:ext uri="{FF2B5EF4-FFF2-40B4-BE49-F238E27FC236}">
                <a16:creationId xmlns:a16="http://schemas.microsoft.com/office/drawing/2014/main" id="{55D34F2F-A07D-B6C8-15A2-8BEA5F388780}"/>
              </a:ext>
            </a:extLst>
          </p:cNvPr>
          <p:cNvSpPr/>
          <p:nvPr/>
        </p:nvSpPr>
        <p:spPr>
          <a:xfrm>
            <a:off x="3822337" y="6370191"/>
            <a:ext cx="4547326" cy="492388"/>
          </a:xfrm>
          <a:prstGeom prst="rect">
            <a:avLst/>
          </a:prstGeom>
          <a:gradFill>
            <a:gsLst>
              <a:gs pos="0">
                <a:srgbClr val="002A52"/>
              </a:gs>
              <a:gs pos="100000">
                <a:srgbClr val="003262"/>
              </a:gs>
            </a:gsLst>
            <a:lin ang="5400000" scaled="0"/>
          </a:gradFill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 b="1" i="0" u="none" strike="noStrike" cap="none" dirty="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cs61c.org</a:t>
            </a:r>
            <a:r>
              <a:rPr lang="en-US" sz="2400" b="1" i="0" u="none" strike="noStrike" cap="none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1199" b="0" i="0" u="none" strike="noStrike" cap="none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" name="Google Shape;19;p49">
            <a:extLst>
              <a:ext uri="{FF2B5EF4-FFF2-40B4-BE49-F238E27FC236}">
                <a16:creationId xmlns:a16="http://schemas.microsoft.com/office/drawing/2014/main" id="{6FB1CB93-C34B-732D-69A5-FDC99B477111}"/>
              </a:ext>
            </a:extLst>
          </p:cNvPr>
          <p:cNvSpPr/>
          <p:nvPr/>
        </p:nvSpPr>
        <p:spPr>
          <a:xfrm>
            <a:off x="3108960" y="5135309"/>
            <a:ext cx="5974080" cy="471948"/>
          </a:xfrm>
          <a:prstGeom prst="ellipse">
            <a:avLst/>
          </a:prstGeom>
          <a:solidFill>
            <a:srgbClr val="3A7EA2">
              <a:alpha val="16862"/>
            </a:srgbClr>
          </a:solidFill>
          <a:ln>
            <a:noFill/>
          </a:ln>
        </p:spPr>
        <p:txBody>
          <a:bodyPr spcFirstLastPara="1" wrap="square" lIns="108833" tIns="54400" rIns="108833" bIns="544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62" b="0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54323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627AE-C995-6797-2C40-9C48BCC62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76199"/>
            <a:ext cx="10509504" cy="7680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C64BA-0D42-6AAA-24D0-2B99AC909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AD4CD3E-7661-9ED1-E307-83D9CDBD2C60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EA16AC-3D5F-DAA1-4E0B-B5CF4BF5390A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5540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D8D4BA-5CFB-7F64-C19D-CFBCDCDDF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42475" y="909321"/>
            <a:ext cx="5998909" cy="5364480"/>
          </a:xfrm>
        </p:spPr>
        <p:txBody>
          <a:bodyPr anchor="ctr">
            <a:normAutofit/>
          </a:bodyPr>
          <a:lstStyle>
            <a:lvl1pPr marL="609585" indent="-531271">
              <a:lnSpc>
                <a:spcPct val="100000"/>
              </a:lnSpc>
              <a:buFont typeface="Arial" panose="020B0604020202020204" pitchFamily="34" charset="0"/>
              <a:buChar char="•"/>
              <a:tabLst/>
              <a:defRPr sz="3600" b="0" i="0">
                <a:solidFill>
                  <a:schemeClr val="bg1"/>
                </a:solidFill>
                <a:latin typeface="18 VAG Rounded Light   02390" pitchFamily="2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5CEBC6-3272-877B-6FC0-88185C9300D1}"/>
              </a:ext>
            </a:extLst>
          </p:cNvPr>
          <p:cNvSpPr/>
          <p:nvPr/>
        </p:nvSpPr>
        <p:spPr>
          <a:xfrm>
            <a:off x="0" y="908051"/>
            <a:ext cx="5514021" cy="5365751"/>
          </a:xfrm>
          <a:prstGeom prst="rect">
            <a:avLst/>
          </a:prstGeom>
          <a:gradFill>
            <a:gsLst>
              <a:gs pos="0">
                <a:schemeClr val="tx1">
                  <a:alpha val="15000"/>
                </a:schemeClr>
              </a:gs>
              <a:gs pos="100000">
                <a:srgbClr val="3A7EA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18 VAG Rounded Light   02390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1C5CA34-43CE-D2B0-CA59-D41610FD01AD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5A31750-A405-1B89-FEC0-D5EA9AD8CE83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6AF6151-774C-D88A-F797-71D61040C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437" y="886850"/>
            <a:ext cx="5181600" cy="536575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78315" indent="0">
              <a:tabLst/>
              <a:defRPr sz="5867" b="1" i="0">
                <a:solidFill>
                  <a:schemeClr val="accent3">
                    <a:alpha val="99000"/>
                  </a:schemeClr>
                </a:solidFill>
                <a:latin typeface="18 VAG Rounded Bold   0739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Google Shape;19;p49">
            <a:extLst>
              <a:ext uri="{FF2B5EF4-FFF2-40B4-BE49-F238E27FC236}">
                <a16:creationId xmlns:a16="http://schemas.microsoft.com/office/drawing/2014/main" id="{EE6D3610-51E7-072A-C443-EB48D2CE05B3}"/>
              </a:ext>
            </a:extLst>
          </p:cNvPr>
          <p:cNvSpPr/>
          <p:nvPr/>
        </p:nvSpPr>
        <p:spPr>
          <a:xfrm>
            <a:off x="330438" y="5084098"/>
            <a:ext cx="4740068" cy="471948"/>
          </a:xfrm>
          <a:prstGeom prst="ellipse">
            <a:avLst/>
          </a:prstGeom>
          <a:solidFill>
            <a:srgbClr val="3A7EA2">
              <a:alpha val="16862"/>
            </a:srgbClr>
          </a:solidFill>
          <a:ln>
            <a:noFill/>
          </a:ln>
        </p:spPr>
        <p:txBody>
          <a:bodyPr spcFirstLastPara="1" wrap="square" lIns="108833" tIns="54400" rIns="108833" bIns="544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62" b="0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102920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3AF8-3354-C1AF-87B5-7D4A7143A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76199"/>
            <a:ext cx="10509504" cy="7680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D4C7F-8368-7F6B-D89B-1288477CF3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8413" y="916710"/>
            <a:ext cx="5303520" cy="5260254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006F8F-A65B-D532-67B0-48E3513EBC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933316"/>
            <a:ext cx="5394960" cy="5243648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77D10F-3A40-C609-3618-CF470B0B02F3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17E0520-96D2-C5AA-6269-0C2469184946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543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11067-BA44-3904-7E43-138A62BA9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76199"/>
            <a:ext cx="10509504" cy="7680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E714379-5477-4D73-C7EF-823FDEF56496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6669C0-8787-EED5-07F5-111A4D70AA8F}"/>
              </a:ext>
            </a:extLst>
          </p:cNvPr>
          <p:cNvCxnSpPr>
            <a:cxnSpLocks/>
          </p:cNvCxnSpPr>
          <p:nvPr/>
        </p:nvCxnSpPr>
        <p:spPr>
          <a:xfrm>
            <a:off x="1115843" y="888611"/>
            <a:ext cx="10466559" cy="389"/>
          </a:xfrm>
          <a:prstGeom prst="line">
            <a:avLst/>
          </a:prstGeom>
          <a:ln w="19050">
            <a:solidFill>
              <a:schemeClr val="bg1"/>
            </a:solidFill>
          </a:ln>
          <a:effectLst>
            <a:glow rad="101600">
              <a:srgbClr val="5F78A2">
                <a:alpha val="75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8115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512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ent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9A3CF7-6031-BD55-66FF-DEF78D03F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7465" y="2306249"/>
            <a:ext cx="8137073" cy="2245505"/>
          </a:xfrm>
        </p:spPr>
        <p:txBody>
          <a:bodyPr>
            <a:noAutofit/>
          </a:bodyPr>
          <a:lstStyle>
            <a:lvl1pPr algn="ctr">
              <a:defRPr sz="8533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30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75D6C36-AF3C-3D5D-85D0-B0BCB39B2FA3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0656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50000">
              <a:schemeClr val="tx1"/>
            </a:gs>
            <a:gs pos="100000">
              <a:srgbClr val="00326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8">
            <a:extLst>
              <a:ext uri="{FF2B5EF4-FFF2-40B4-BE49-F238E27FC236}">
                <a16:creationId xmlns:a16="http://schemas.microsoft.com/office/drawing/2014/main" id="{07444E4B-B667-204F-6CBC-6541042F7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997" y="76200"/>
            <a:ext cx="10509504" cy="7680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0BFD2F-B4A1-0BFE-9946-F9ACEA1C1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8413" y="916710"/>
            <a:ext cx="11332079" cy="5287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Google Shape;13;p48">
            <a:extLst>
              <a:ext uri="{FF2B5EF4-FFF2-40B4-BE49-F238E27FC236}">
                <a16:creationId xmlns:a16="http://schemas.microsoft.com/office/drawing/2014/main" id="{86EC8A50-6ED8-8792-AC2D-624D27BA987D}"/>
              </a:ext>
            </a:extLst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9176" y="6362905"/>
            <a:ext cx="1264675" cy="38946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08B9CA94-F131-E614-7E81-A8439B33C3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71201" y="6248400"/>
            <a:ext cx="1320801" cy="24066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75592" tIns="30237" rIns="75592" bIns="30237">
            <a:prstTxWarp prst="textNoShape">
              <a:avLst/>
            </a:prstTxWarp>
            <a:spAutoFit/>
          </a:bodyPr>
          <a:lstStyle/>
          <a:p>
            <a:pPr algn="r" eaLnBrk="0" hangingPunct="0">
              <a:defRPr/>
            </a:pPr>
            <a:r>
              <a:rPr lang="en-US" sz="1167" b="0" i="0" dirty="0">
                <a:solidFill>
                  <a:schemeClr val="bg1"/>
                </a:solidFill>
                <a:latin typeface="18 VAG Rounded Thin   55390" pitchFamily="2" charset="0"/>
                <a:ea typeface="+mn-ea"/>
                <a:cs typeface="+mn-cs"/>
              </a:rPr>
              <a:t>Garcia, Yan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6FE450-8072-3EB0-9EC8-CEC906BCB0A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112283" y="6480099"/>
            <a:ext cx="1079717" cy="3779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0F0B3E7-42CF-CC16-BDE1-F34A834A2E4D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101600" y="76200"/>
            <a:ext cx="812800" cy="812800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A0FAD0D-407A-AF39-C897-CF71FFDD5768}"/>
              </a:ext>
            </a:extLst>
          </p:cNvPr>
          <p:cNvSpPr txBox="1">
            <a:spLocks/>
          </p:cNvSpPr>
          <p:nvPr/>
        </p:nvSpPr>
        <p:spPr>
          <a:xfrm>
            <a:off x="2243221" y="6512634"/>
            <a:ext cx="7705556" cy="2918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685800" rtl="0" eaLnBrk="1" latinLnBrk="0" hangingPunct="1">
              <a:defRPr sz="1507" b="1" i="0" kern="1200">
                <a:solidFill>
                  <a:schemeClr val="accent3"/>
                </a:solidFill>
                <a:latin typeface="18 VAG Rounded Black   09390" pitchFamily="2" charset="0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11-RISC-V Instruction Formats, Part I </a:t>
            </a:r>
            <a:r>
              <a:rPr lang="en-US" dirty="0">
                <a:solidFill>
                  <a:schemeClr val="bg1"/>
                </a:solidFill>
              </a:rPr>
              <a:t>(</a:t>
            </a:r>
            <a:fld id="{3EDD3F8F-BC2B-154F-AF31-E00B26DD77F2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4236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267" b="1" i="0" kern="1200">
          <a:solidFill>
            <a:schemeClr val="bg2">
              <a:alpha val="99099"/>
            </a:schemeClr>
          </a:solidFill>
          <a:latin typeface="18 VAG Rounded Bold   07390" pitchFamily="2" charset="0"/>
          <a:ea typeface="+mj-ea"/>
          <a:cs typeface="+mj-cs"/>
        </a:defRPr>
      </a:lvl1pPr>
    </p:titleStyle>
    <p:bodyStyle>
      <a:lvl1pPr marL="467772" indent="-383108" algn="l" defTabSz="914377" rtl="0" eaLnBrk="1" latinLnBrk="0" hangingPunct="1">
        <a:lnSpc>
          <a:spcPct val="100000"/>
        </a:lnSpc>
        <a:spcBef>
          <a:spcPts val="1000"/>
        </a:spcBef>
        <a:buClrTx/>
        <a:buSzPct val="95000"/>
        <a:buFont typeface="Wingdings" pitchFamily="2" charset="2"/>
        <a:buChar char="§"/>
        <a:tabLst/>
        <a:defRPr sz="3600" b="1" i="0" kern="1200">
          <a:ln>
            <a:noFill/>
          </a:ln>
          <a:solidFill>
            <a:schemeClr val="bg1">
              <a:alpha val="99000"/>
            </a:schemeClr>
          </a:solidFill>
          <a:latin typeface="18 VAG Rounded Bold   07390" pitchFamily="2" charset="0"/>
          <a:ea typeface="+mn-ea"/>
          <a:cs typeface="+mn-cs"/>
        </a:defRPr>
      </a:lvl1pPr>
      <a:lvl2pPr marL="768331" indent="-311143" algn="l" defTabSz="914377" rtl="0" eaLnBrk="1" latinLnBrk="0" hangingPunct="1">
        <a:lnSpc>
          <a:spcPct val="100000"/>
        </a:lnSpc>
        <a:spcBef>
          <a:spcPts val="500"/>
        </a:spcBef>
        <a:buSzPct val="90000"/>
        <a:buFont typeface=".Hiragino Kaku Gothic Interface W3"/>
        <a:buChar char="▫"/>
        <a:tabLst/>
        <a:defRPr sz="3200" b="0" i="0" kern="1200">
          <a:solidFill>
            <a:schemeClr val="accent2"/>
          </a:solidFill>
          <a:latin typeface="18 VAG Rounded Light   02390" pitchFamily="2" charset="0"/>
          <a:ea typeface="+mn-ea"/>
          <a:cs typeface="+mn-cs"/>
        </a:defRPr>
      </a:lvl2pPr>
      <a:lvl3pPr marL="1066773" indent="-298443" algn="l" defTabSz="914377" rtl="0" eaLnBrk="1" latinLnBrk="0" hangingPunct="1">
        <a:lnSpc>
          <a:spcPct val="100000"/>
        </a:lnSpc>
        <a:spcBef>
          <a:spcPts val="500"/>
        </a:spcBef>
        <a:buFont typeface=".Hiragino Kaku Gothic Interface W3"/>
        <a:buChar char="▪"/>
        <a:tabLst/>
        <a:defRPr sz="2800" b="0" i="0" kern="1200">
          <a:solidFill>
            <a:schemeClr val="accent1"/>
          </a:solidFill>
          <a:latin typeface="18 VAG Rounded Light   02390" pitchFamily="2" charset="0"/>
          <a:ea typeface="+mn-ea"/>
          <a:cs typeface="+mn-cs"/>
        </a:defRPr>
      </a:lvl3pPr>
      <a:lvl4pPr marL="1449881" indent="-298443" algn="l" defTabSz="91437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2400" b="0" i="0" kern="1200">
          <a:solidFill>
            <a:schemeClr val="accent3"/>
          </a:solidFill>
          <a:latin typeface="18 VAG Rounded Light   02390" pitchFamily="2" charset="0"/>
          <a:ea typeface="+mn-ea"/>
          <a:cs typeface="+mn-cs"/>
        </a:defRPr>
      </a:lvl4pPr>
      <a:lvl5pPr marL="1763140" indent="-226478" algn="l" defTabSz="914377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2000" b="0" i="0" kern="1200">
          <a:solidFill>
            <a:schemeClr val="bg2"/>
          </a:solidFill>
          <a:latin typeface="18 VAG Rounded Light   02390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crunch.com/tag/m1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echcrunch.com/2022/06/10/apple-m1-unpatchable-flaw/" TargetMode="Externa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ibm.com/ibm/history/exhibits/701/701_intro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6A98A-F146-FDBB-1362-B3A7BD3C2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RISC-V Instruction Formats, Part I</a:t>
            </a:r>
          </a:p>
        </p:txBody>
      </p:sp>
    </p:spTree>
    <p:extLst>
      <p:ext uri="{BB962C8B-B14F-4D97-AF65-F5344CB8AC3E}">
        <p14:creationId xmlns:p14="http://schemas.microsoft.com/office/powerpoint/2010/main" val="1044463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87582-8AA7-35FA-32C2-038338BD0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Instructions Are 32 Bits Wide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0D200-1EA7-834D-121A-0EC9C576E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ISA defines instructions for CPU down to the bit level:</a:t>
            </a:r>
          </a:p>
          <a:p>
            <a:pPr marL="84664" indent="0">
              <a:buNone/>
            </a:pPr>
            <a:endParaRPr lang="en-US" sz="5400" dirty="0"/>
          </a:p>
          <a:p>
            <a:pPr lvl="1"/>
            <a:r>
              <a:rPr lang="en-US" sz="2800" dirty="0"/>
              <a:t>Remember: Computer only understands 1s and 0s.</a:t>
            </a:r>
            <a:br>
              <a:rPr lang="en-US" sz="2800" dirty="0"/>
            </a:br>
            <a:r>
              <a:rPr lang="en-US" sz="2800" dirty="0"/>
              <a:t>Text like “</a:t>
            </a:r>
            <a:r>
              <a:rPr lang="en-US" sz="2800" b="1" dirty="0">
                <a:latin typeface="Courier New"/>
                <a:ea typeface="Courier New"/>
                <a:cs typeface="Courier New"/>
                <a:sym typeface="Courier New"/>
              </a:rPr>
              <a:t>add x18,x19,x10</a:t>
            </a:r>
            <a:r>
              <a:rPr lang="en-US" sz="2800" dirty="0"/>
              <a:t>” is meaningless to hardware.</a:t>
            </a:r>
          </a:p>
          <a:p>
            <a:r>
              <a:rPr lang="en-US" sz="3200" dirty="0"/>
              <a:t>Most data we work with is in </a:t>
            </a:r>
            <a:r>
              <a:rPr lang="en-US" sz="3200" b="0" dirty="0">
                <a:solidFill>
                  <a:schemeClr val="accent4"/>
                </a:solidFill>
                <a:latin typeface="18 VAG Rounded Light   02390" pitchFamily="2" charset="0"/>
              </a:rPr>
              <a:t>words (32-bit chunks)</a:t>
            </a:r>
            <a:r>
              <a:rPr lang="en-US" sz="3200" dirty="0"/>
              <a:t>.</a:t>
            </a:r>
          </a:p>
          <a:p>
            <a:pPr lvl="1"/>
            <a:r>
              <a:rPr lang="en-US" sz="2800" dirty="0"/>
              <a:t>32b registers;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2800" dirty="0"/>
              <a:t>,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en-US" sz="2800" dirty="0"/>
              <a:t> access memory one word at a time.</a:t>
            </a:r>
          </a:p>
          <a:p>
            <a:r>
              <a:rPr lang="en-US" sz="3200" dirty="0"/>
              <a:t>Similarly, RISC-V instructions are fixed size, 32-bit words.</a:t>
            </a:r>
          </a:p>
          <a:p>
            <a:pPr lvl="1"/>
            <a:r>
              <a:rPr lang="en-US" sz="2800" dirty="0"/>
              <a:t>RISC-V seeks simplicity: since data is in words, make instructions be fixed-size 32-bit words also.</a:t>
            </a:r>
          </a:p>
          <a:p>
            <a:pPr lvl="2"/>
            <a:r>
              <a:rPr lang="en-US" sz="2400" dirty="0"/>
              <a:t>Same 32-bit instructions used for RV32, RV64, RV128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A63E0B-5A24-1D19-D6C5-68B254AE45BD}"/>
              </a:ext>
            </a:extLst>
          </p:cNvPr>
          <p:cNvSpPr/>
          <p:nvPr/>
        </p:nvSpPr>
        <p:spPr>
          <a:xfrm>
            <a:off x="773822" y="1530112"/>
            <a:ext cx="41952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/>
            <a:r>
              <a:rPr lang="en-US" sz="2800" b="1" dirty="0">
                <a:solidFill>
                  <a:schemeClr val="bg1"/>
                </a:solidFill>
                <a:latin typeface="Courier"/>
                <a:cs typeface="Courier"/>
              </a:rPr>
              <a:t>add  x18, x19, x10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ACC068-AD46-2391-AAE0-48456B72E6C8}"/>
              </a:ext>
            </a:extLst>
          </p:cNvPr>
          <p:cNvSpPr txBox="1"/>
          <p:nvPr/>
        </p:nvSpPr>
        <p:spPr>
          <a:xfrm>
            <a:off x="5926005" y="1591667"/>
            <a:ext cx="60837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00000000101010011000100100110011</a:t>
            </a:r>
            <a:endParaRPr lang="en-US" sz="2400" dirty="0">
              <a:solidFill>
                <a:schemeClr val="accent1"/>
              </a:solidFill>
              <a:latin typeface="18 VAG Rounded Light   02390" pitchFamily="2" charset="0"/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3A3E7EF5-FE0B-EB8B-1340-2FA2E67ED4CD}"/>
              </a:ext>
            </a:extLst>
          </p:cNvPr>
          <p:cNvSpPr/>
          <p:nvPr/>
        </p:nvSpPr>
        <p:spPr>
          <a:xfrm>
            <a:off x="5155442" y="1560889"/>
            <a:ext cx="584200" cy="461665"/>
          </a:xfrm>
          <a:prstGeom prst="rightArrow">
            <a:avLst/>
          </a:prstGeom>
          <a:solidFill>
            <a:schemeClr val="accent2"/>
          </a:solidFill>
          <a:ln w="28575">
            <a:noFill/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1502C0-DC3C-7567-E7F8-9DB389E3142E}"/>
              </a:ext>
            </a:extLst>
          </p:cNvPr>
          <p:cNvSpPr txBox="1"/>
          <p:nvPr/>
        </p:nvSpPr>
        <p:spPr>
          <a:xfrm>
            <a:off x="1742956" y="1894914"/>
            <a:ext cx="22804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assembly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DA576C-EBF7-35FD-7BAA-2C2F41E14F62}"/>
              </a:ext>
            </a:extLst>
          </p:cNvPr>
          <p:cNvSpPr txBox="1"/>
          <p:nvPr/>
        </p:nvSpPr>
        <p:spPr>
          <a:xfrm>
            <a:off x="7722335" y="1894914"/>
            <a:ext cx="22804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accent1"/>
                </a:solidFill>
                <a:latin typeface="18 VAG Rounded Light   02390" pitchFamily="2" charset="0"/>
              </a:rPr>
              <a:t>machine</a:t>
            </a: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 code</a:t>
            </a:r>
          </a:p>
        </p:txBody>
      </p:sp>
    </p:spTree>
    <p:extLst>
      <p:ext uri="{BB962C8B-B14F-4D97-AF65-F5344CB8AC3E}">
        <p14:creationId xmlns:p14="http://schemas.microsoft.com/office/powerpoint/2010/main" val="60035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C2920-BB51-E7DA-051A-E744B869E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Formats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A1A80-BE3A-760A-8A13-B65CE5A3F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3" y="916711"/>
            <a:ext cx="11332079" cy="2512290"/>
          </a:xfrm>
        </p:spPr>
        <p:txBody>
          <a:bodyPr>
            <a:noAutofit/>
          </a:bodyPr>
          <a:lstStyle/>
          <a:p>
            <a:r>
              <a:rPr lang="en-US" sz="3200" dirty="0"/>
              <a:t>RISC-V’s 32b instruction words are divided into </a:t>
            </a:r>
            <a:r>
              <a:rPr lang="en-US" sz="3200" b="0" dirty="0">
                <a:solidFill>
                  <a:schemeClr val="accent4"/>
                </a:solidFill>
                <a:latin typeface="18 VAG Rounded Light   02390" pitchFamily="2" charset="0"/>
              </a:rPr>
              <a:t>fields</a:t>
            </a:r>
            <a:r>
              <a:rPr lang="en-US" sz="3200" dirty="0"/>
              <a:t>.</a:t>
            </a:r>
          </a:p>
          <a:p>
            <a:pPr lvl="1"/>
            <a:r>
              <a:rPr lang="en-US" sz="2800" dirty="0"/>
              <a:t>Each field tells processor something about the instruction.</a:t>
            </a:r>
          </a:p>
          <a:p>
            <a:r>
              <a:rPr lang="en-US" sz="3200" dirty="0"/>
              <a:t>The RISC-V ISA defines six basic types of </a:t>
            </a:r>
            <a:r>
              <a:rPr lang="en-US" sz="3200" b="0" dirty="0">
                <a:solidFill>
                  <a:schemeClr val="accent4"/>
                </a:solidFill>
                <a:latin typeface="18 VAG Rounded Light   02390" pitchFamily="2" charset="0"/>
              </a:rPr>
              <a:t>instruction formats</a:t>
            </a:r>
            <a:r>
              <a:rPr lang="en-US" sz="3200" dirty="0"/>
              <a:t>.</a:t>
            </a:r>
          </a:p>
          <a:p>
            <a:pPr lvl="1"/>
            <a:r>
              <a:rPr lang="en-US" sz="2800" dirty="0"/>
              <a:t>RISC-V seeks simplicity: Avoid defining different fields for each instruction; instead, use same format for similar instructions.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29DB2D1-7390-1B9A-4977-DDA2535F97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523014"/>
              </p:ext>
            </p:extLst>
          </p:nvPr>
        </p:nvGraphicFramePr>
        <p:xfrm>
          <a:off x="800100" y="3703319"/>
          <a:ext cx="8514381" cy="251229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1513411">
                  <a:extLst>
                    <a:ext uri="{9D8B030D-6E8A-4147-A177-3AD203B41FA5}">
                      <a16:colId xmlns:a16="http://schemas.microsoft.com/office/drawing/2014/main" val="1589317646"/>
                    </a:ext>
                  </a:extLst>
                </a:gridCol>
                <a:gridCol w="7000970">
                  <a:extLst>
                    <a:ext uri="{9D8B030D-6E8A-4147-A177-3AD203B41FA5}">
                      <a16:colId xmlns:a16="http://schemas.microsoft.com/office/drawing/2014/main" val="1166090044"/>
                    </a:ext>
                  </a:extLst>
                </a:gridCol>
              </a:tblGrid>
              <a:tr h="418715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R-Format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22238" indent="0">
                        <a:lnSpc>
                          <a:spcPct val="85000"/>
                        </a:lnSpc>
                        <a:tabLst/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Register-register arithmetic operations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95313283"/>
                  </a:ext>
                </a:extLst>
              </a:tr>
              <a:tr h="418715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I-Format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22238" indent="0">
                        <a:lnSpc>
                          <a:spcPct val="85000"/>
                        </a:lnSpc>
                        <a:tabLst/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Register-immediate arithmetic operations; Loads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0634440"/>
                  </a:ext>
                </a:extLst>
              </a:tr>
              <a:tr h="418715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S-Format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22238" indent="0">
                        <a:lnSpc>
                          <a:spcPct val="85000"/>
                        </a:lnSpc>
                        <a:tabLst/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Stores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5941627"/>
                  </a:ext>
                </a:extLst>
              </a:tr>
              <a:tr h="418715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B-Format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22238" indent="0">
                        <a:lnSpc>
                          <a:spcPct val="85000"/>
                        </a:lnSpc>
                        <a:tabLst/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Branches (minor variant of S-format)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2109537"/>
                  </a:ext>
                </a:extLst>
              </a:tr>
              <a:tr h="418715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U-Format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22238" indent="0">
                        <a:lnSpc>
                          <a:spcPct val="85000"/>
                        </a:lnSpc>
                        <a:tabLst/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20-bit upper immediate instructions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5340951"/>
                  </a:ext>
                </a:extLst>
              </a:tr>
              <a:tr h="418715">
                <a:tc>
                  <a:txBody>
                    <a:bodyPr/>
                    <a:lstStyle/>
                    <a:p>
                      <a:pPr>
                        <a:lnSpc>
                          <a:spcPct val="85000"/>
                        </a:lnSpc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J-Format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22238" indent="0">
                        <a:lnSpc>
                          <a:spcPct val="85000"/>
                        </a:lnSpc>
                        <a:tabLst/>
                      </a:pPr>
                      <a:r>
                        <a:rPr lang="en-US" sz="2400" b="0" i="0" dirty="0">
                          <a:solidFill>
                            <a:schemeClr val="bg1"/>
                          </a:solidFill>
                          <a:latin typeface="18 VAG Rounded Light   02390" pitchFamily="2" charset="0"/>
                        </a:rPr>
                        <a:t>Jumps (minor variant of U-format)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15917727"/>
                  </a:ext>
                </a:extLst>
              </a:tr>
            </a:tbl>
          </a:graphicData>
        </a:graphic>
      </p:graphicFrame>
      <p:sp>
        <p:nvSpPr>
          <p:cNvPr id="5" name="Right Brace 4">
            <a:extLst>
              <a:ext uri="{FF2B5EF4-FFF2-40B4-BE49-F238E27FC236}">
                <a16:creationId xmlns:a16="http://schemas.microsoft.com/office/drawing/2014/main" id="{B52D7EBF-3B49-C00F-DD4F-DA1226C7D9C2}"/>
              </a:ext>
            </a:extLst>
          </p:cNvPr>
          <p:cNvSpPr/>
          <p:nvPr/>
        </p:nvSpPr>
        <p:spPr>
          <a:xfrm>
            <a:off x="8989017" y="3703319"/>
            <a:ext cx="433952" cy="1256139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E518D5-12B4-B4D2-0AFC-354D7C8EA6CE}"/>
              </a:ext>
            </a:extLst>
          </p:cNvPr>
          <p:cNvSpPr txBox="1"/>
          <p:nvPr/>
        </p:nvSpPr>
        <p:spPr>
          <a:xfrm>
            <a:off x="9701940" y="4100555"/>
            <a:ext cx="909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today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6E671F-0062-6A19-5C5B-FCF26F1DCD9C}"/>
              </a:ext>
            </a:extLst>
          </p:cNvPr>
          <p:cNvSpPr txBox="1"/>
          <p:nvPr/>
        </p:nvSpPr>
        <p:spPr>
          <a:xfrm>
            <a:off x="4052313" y="-1562823"/>
            <a:ext cx="6104238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file:///Users/</a:t>
            </a:r>
            <a:r>
              <a:rPr lang="en-US" dirty="0" err="1"/>
              <a:t>yanlisa</a:t>
            </a:r>
            <a:r>
              <a:rPr lang="en-US" dirty="0"/>
              <a:t>/Downloads/riscv-spec-20191213.pdf</a:t>
            </a:r>
          </a:p>
        </p:txBody>
      </p:sp>
    </p:spTree>
    <p:extLst>
      <p:ext uri="{BB962C8B-B14F-4D97-AF65-F5344CB8AC3E}">
        <p14:creationId xmlns:p14="http://schemas.microsoft.com/office/powerpoint/2010/main" val="353297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564F11-95FD-325A-5C5B-FD8038A95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Language</a:t>
            </a:r>
          </a:p>
          <a:p>
            <a:r>
              <a:rPr lang="en-US" dirty="0"/>
              <a:t>R-Format Layout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I-Format Layout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I-Format: Load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S-Format Layout (Store)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7E76E6-F0BB-4659-02C8-6F7EF33DE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R-Format Layout</a:t>
            </a:r>
          </a:p>
        </p:txBody>
      </p:sp>
    </p:spTree>
    <p:extLst>
      <p:ext uri="{BB962C8B-B14F-4D97-AF65-F5344CB8AC3E}">
        <p14:creationId xmlns:p14="http://schemas.microsoft.com/office/powerpoint/2010/main" val="2959155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27A5B-28F7-78D0-CFAB-0E3BCFB30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R-Format Instruction Layout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4123462-7154-42D9-A220-E75A7C2386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4416505"/>
              </p:ext>
            </p:extLst>
          </p:nvPr>
        </p:nvGraphicFramePr>
        <p:xfrm>
          <a:off x="899841" y="2227221"/>
          <a:ext cx="10392318" cy="9844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520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140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140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518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E72997C-3323-6AA6-32EE-A87DFBF7050D}"/>
              </a:ext>
            </a:extLst>
          </p:cNvPr>
          <p:cNvSpPr txBox="1"/>
          <p:nvPr/>
        </p:nvSpPr>
        <p:spPr>
          <a:xfrm>
            <a:off x="10933427" y="2974756"/>
            <a:ext cx="1099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accent3"/>
                </a:solidFill>
                <a:latin typeface="18 VAG Rounded Light   02390" pitchFamily="2" charset="0"/>
              </a:rPr>
              <a:t>name of field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C5A7EF-62B5-8897-C6D9-91ADCA087E14}"/>
              </a:ext>
            </a:extLst>
          </p:cNvPr>
          <p:cNvSpPr txBox="1"/>
          <p:nvPr/>
        </p:nvSpPr>
        <p:spPr>
          <a:xfrm>
            <a:off x="10012722" y="3328699"/>
            <a:ext cx="9207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# bits in field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6475AC-90BE-A384-AB2C-3AD4736F32E4}"/>
              </a:ext>
            </a:extLst>
          </p:cNvPr>
          <p:cNvSpPr txBox="1"/>
          <p:nvPr/>
        </p:nvSpPr>
        <p:spPr>
          <a:xfrm>
            <a:off x="9819759" y="1606167"/>
            <a:ext cx="2185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field’s bit positions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58A8378-C1CF-FC76-620E-3832541AC473}"/>
              </a:ext>
            </a:extLst>
          </p:cNvPr>
          <p:cNvSpPr/>
          <p:nvPr/>
        </p:nvSpPr>
        <p:spPr>
          <a:xfrm>
            <a:off x="9825662" y="3059739"/>
            <a:ext cx="212035" cy="437322"/>
          </a:xfrm>
          <a:custGeom>
            <a:avLst/>
            <a:gdLst>
              <a:gd name="connsiteX0" fmla="*/ 212035 w 212035"/>
              <a:gd name="connsiteY0" fmla="*/ 437322 h 437322"/>
              <a:gd name="connsiteX1" fmla="*/ 145774 w 212035"/>
              <a:gd name="connsiteY1" fmla="*/ 424070 h 437322"/>
              <a:gd name="connsiteX2" fmla="*/ 66261 w 212035"/>
              <a:gd name="connsiteY2" fmla="*/ 397565 h 437322"/>
              <a:gd name="connsiteX3" fmla="*/ 39756 w 212035"/>
              <a:gd name="connsiteY3" fmla="*/ 371061 h 437322"/>
              <a:gd name="connsiteX4" fmla="*/ 0 w 212035"/>
              <a:gd name="connsiteY4" fmla="*/ 212035 h 437322"/>
              <a:gd name="connsiteX5" fmla="*/ 26504 w 212035"/>
              <a:gd name="connsiteY5" fmla="*/ 119270 h 437322"/>
              <a:gd name="connsiteX6" fmla="*/ 79513 w 212035"/>
              <a:gd name="connsiteY6" fmla="*/ 53009 h 437322"/>
              <a:gd name="connsiteX7" fmla="*/ 119269 w 212035"/>
              <a:gd name="connsiteY7" fmla="*/ 26505 h 437322"/>
              <a:gd name="connsiteX8" fmla="*/ 145774 w 212035"/>
              <a:gd name="connsiteY8" fmla="*/ 0 h 437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2035" h="437322">
                <a:moveTo>
                  <a:pt x="212035" y="437322"/>
                </a:moveTo>
                <a:cubicBezTo>
                  <a:pt x="189948" y="432905"/>
                  <a:pt x="167505" y="429997"/>
                  <a:pt x="145774" y="424070"/>
                </a:cubicBezTo>
                <a:cubicBezTo>
                  <a:pt x="118820" y="416719"/>
                  <a:pt x="66261" y="397565"/>
                  <a:pt x="66261" y="397565"/>
                </a:cubicBezTo>
                <a:cubicBezTo>
                  <a:pt x="57426" y="388730"/>
                  <a:pt x="45344" y="382236"/>
                  <a:pt x="39756" y="371061"/>
                </a:cubicBezTo>
                <a:cubicBezTo>
                  <a:pt x="13506" y="318561"/>
                  <a:pt x="9429" y="268609"/>
                  <a:pt x="0" y="212035"/>
                </a:cubicBezTo>
                <a:cubicBezTo>
                  <a:pt x="4246" y="195050"/>
                  <a:pt x="16998" y="138283"/>
                  <a:pt x="26504" y="119270"/>
                </a:cubicBezTo>
                <a:cubicBezTo>
                  <a:pt x="37985" y="96307"/>
                  <a:pt x="58967" y="69446"/>
                  <a:pt x="79513" y="53009"/>
                </a:cubicBezTo>
                <a:cubicBezTo>
                  <a:pt x="91950" y="43060"/>
                  <a:pt x="106832" y="36454"/>
                  <a:pt x="119269" y="26505"/>
                </a:cubicBezTo>
                <a:cubicBezTo>
                  <a:pt x="129026" y="18700"/>
                  <a:pt x="145774" y="0"/>
                  <a:pt x="145774" y="0"/>
                </a:cubicBezTo>
              </a:path>
            </a:pathLst>
          </a:custGeom>
          <a:noFill/>
          <a:ln w="2857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38A9C945-81A4-54AB-47B7-ED2809A95C04}"/>
              </a:ext>
            </a:extLst>
          </p:cNvPr>
          <p:cNvSpPr/>
          <p:nvPr/>
        </p:nvSpPr>
        <p:spPr>
          <a:xfrm>
            <a:off x="10678479" y="2712598"/>
            <a:ext cx="927652" cy="304884"/>
          </a:xfrm>
          <a:custGeom>
            <a:avLst/>
            <a:gdLst>
              <a:gd name="connsiteX0" fmla="*/ 927652 w 927652"/>
              <a:gd name="connsiteY0" fmla="*/ 304884 h 304884"/>
              <a:gd name="connsiteX1" fmla="*/ 887895 w 927652"/>
              <a:gd name="connsiteY1" fmla="*/ 238623 h 304884"/>
              <a:gd name="connsiteX2" fmla="*/ 861391 w 927652"/>
              <a:gd name="connsiteY2" fmla="*/ 212118 h 304884"/>
              <a:gd name="connsiteX3" fmla="*/ 821634 w 927652"/>
              <a:gd name="connsiteY3" fmla="*/ 145857 h 304884"/>
              <a:gd name="connsiteX4" fmla="*/ 781878 w 927652"/>
              <a:gd name="connsiteY4" fmla="*/ 132605 h 304884"/>
              <a:gd name="connsiteX5" fmla="*/ 742121 w 927652"/>
              <a:gd name="connsiteY5" fmla="*/ 106101 h 304884"/>
              <a:gd name="connsiteX6" fmla="*/ 662608 w 927652"/>
              <a:gd name="connsiteY6" fmla="*/ 79597 h 304884"/>
              <a:gd name="connsiteX7" fmla="*/ 424069 w 927652"/>
              <a:gd name="connsiteY7" fmla="*/ 53092 h 304884"/>
              <a:gd name="connsiteX8" fmla="*/ 0 w 927652"/>
              <a:gd name="connsiteY8" fmla="*/ 53092 h 304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7652" h="304884">
                <a:moveTo>
                  <a:pt x="927652" y="304884"/>
                </a:moveTo>
                <a:cubicBezTo>
                  <a:pt x="914400" y="282797"/>
                  <a:pt x="902866" y="259583"/>
                  <a:pt x="887895" y="238623"/>
                </a:cubicBezTo>
                <a:cubicBezTo>
                  <a:pt x="880633" y="228456"/>
                  <a:pt x="867819" y="222832"/>
                  <a:pt x="861391" y="212118"/>
                </a:cubicBezTo>
                <a:cubicBezTo>
                  <a:pt x="837937" y="173028"/>
                  <a:pt x="863607" y="171041"/>
                  <a:pt x="821634" y="145857"/>
                </a:cubicBezTo>
                <a:cubicBezTo>
                  <a:pt x="809656" y="138670"/>
                  <a:pt x="794372" y="138852"/>
                  <a:pt x="781878" y="132605"/>
                </a:cubicBezTo>
                <a:cubicBezTo>
                  <a:pt x="767632" y="125482"/>
                  <a:pt x="756675" y="112570"/>
                  <a:pt x="742121" y="106101"/>
                </a:cubicBezTo>
                <a:cubicBezTo>
                  <a:pt x="716591" y="94754"/>
                  <a:pt x="689112" y="88432"/>
                  <a:pt x="662608" y="79597"/>
                </a:cubicBezTo>
                <a:cubicBezTo>
                  <a:pt x="563425" y="46535"/>
                  <a:pt x="619806" y="61602"/>
                  <a:pt x="424069" y="53092"/>
                </a:cubicBezTo>
                <a:cubicBezTo>
                  <a:pt x="11493" y="35154"/>
                  <a:pt x="109928" y="-56836"/>
                  <a:pt x="0" y="53092"/>
                </a:cubicBezTo>
              </a:path>
            </a:pathLst>
          </a:custGeom>
          <a:noFill/>
          <a:ln w="28575">
            <a:solidFill>
              <a:schemeClr val="accent3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D922BE-8CF3-0066-2778-1526EC1E4BBF}"/>
              </a:ext>
            </a:extLst>
          </p:cNvPr>
          <p:cNvSpPr/>
          <p:nvPr/>
        </p:nvSpPr>
        <p:spPr>
          <a:xfrm>
            <a:off x="2909451" y="1357106"/>
            <a:ext cx="6460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 algn="ctr"/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opname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rd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, rs1, rs2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350C997-C923-4F58-B6A0-CF70DCD43300}"/>
              </a:ext>
            </a:extLst>
          </p:cNvPr>
          <p:cNvSpPr txBox="1">
            <a:spLocks/>
          </p:cNvSpPr>
          <p:nvPr/>
        </p:nvSpPr>
        <p:spPr>
          <a:xfrm>
            <a:off x="288413" y="916711"/>
            <a:ext cx="11744702" cy="618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7772" indent="-383108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95000"/>
              <a:buFont typeface="Wingdings" pitchFamily="2" charset="2"/>
              <a:buChar char="§"/>
              <a:tabLst/>
              <a:defRPr sz="3600" b="1" i="0" kern="1200">
                <a:ln>
                  <a:noFill/>
                </a:ln>
                <a:solidFill>
                  <a:schemeClr val="bg1">
                    <a:alpha val="99000"/>
                  </a:schemeClr>
                </a:solidFill>
                <a:latin typeface="18 VAG Rounded Bold   07390" pitchFamily="2" charset="0"/>
                <a:ea typeface="+mn-ea"/>
                <a:cs typeface="+mn-cs"/>
              </a:defRPr>
            </a:lvl1pPr>
            <a:lvl2pPr marL="768331" indent="-3111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SzPct val="90000"/>
              <a:buFont typeface=".Hiragino Kaku Gothic Interface W3"/>
              <a:buChar char="▫"/>
              <a:tabLst/>
              <a:defRPr sz="3200" b="0" i="0" kern="1200">
                <a:solidFill>
                  <a:schemeClr val="accent2"/>
                </a:solidFill>
                <a:latin typeface="18 VAG Rounded Light   02390" pitchFamily="2" charset="0"/>
                <a:ea typeface="+mn-ea"/>
                <a:cs typeface="+mn-cs"/>
              </a:defRPr>
            </a:lvl2pPr>
            <a:lvl3pPr marL="1066773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.Hiragino Kaku Gothic Interface W3"/>
              <a:buChar char="▪"/>
              <a:tabLst/>
              <a:defRPr sz="2800" b="0" i="0" kern="1200">
                <a:solidFill>
                  <a:schemeClr val="accent1"/>
                </a:solidFill>
                <a:latin typeface="18 VAG Rounded Light   02390" pitchFamily="2" charset="0"/>
                <a:ea typeface="+mn-ea"/>
                <a:cs typeface="+mn-cs"/>
              </a:defRPr>
            </a:lvl3pPr>
            <a:lvl4pPr marL="1449881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b="0" i="0" kern="1200">
                <a:solidFill>
                  <a:schemeClr val="accent3"/>
                </a:solidFill>
                <a:latin typeface="18 VAG Rounded Light   02390" pitchFamily="2" charset="0"/>
                <a:ea typeface="+mn-ea"/>
                <a:cs typeface="+mn-cs"/>
              </a:defRPr>
            </a:lvl4pPr>
            <a:lvl5pPr marL="1763140" indent="-226478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b="0" i="0" kern="1200">
                <a:solidFill>
                  <a:schemeClr val="bg2"/>
                </a:solidFill>
                <a:latin typeface="18 VAG Rounded Light   02390" pitchFamily="2" charset="0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Register-Register Arithmetic Instructions (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en-US" sz="3200" dirty="0"/>
              <a:t>,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lang="en-US" sz="3200" dirty="0"/>
              <a:t>,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sll</a:t>
            </a:r>
            <a:r>
              <a:rPr lang="en-US" sz="3200" dirty="0"/>
              <a:t>, etc.)</a:t>
            </a: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55EEA312-F926-66AD-943D-CA1C51715F88}"/>
              </a:ext>
            </a:extLst>
          </p:cNvPr>
          <p:cNvSpPr/>
          <p:nvPr/>
        </p:nvSpPr>
        <p:spPr>
          <a:xfrm rot="5400000">
            <a:off x="10098498" y="1015807"/>
            <a:ext cx="206030" cy="2181289"/>
          </a:xfrm>
          <a:prstGeom prst="leftBrace">
            <a:avLst>
              <a:gd name="adj1" fmla="val 8333"/>
              <a:gd name="adj2" fmla="val 22808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361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 animBg="1"/>
      <p:bldP spid="12" grpId="0" animBg="1"/>
      <p:bldP spid="2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27A5B-28F7-78D0-CFAB-0E3BCFB30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R-Format Instruction Layout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D922BE-8CF3-0066-2778-1526EC1E4BBF}"/>
              </a:ext>
            </a:extLst>
          </p:cNvPr>
          <p:cNvSpPr/>
          <p:nvPr/>
        </p:nvSpPr>
        <p:spPr>
          <a:xfrm>
            <a:off x="2909451" y="1357106"/>
            <a:ext cx="6460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 algn="ctr"/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opname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3600" b="1" dirty="0" err="1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  <a:latin typeface="Courier"/>
                <a:cs typeface="Courier"/>
              </a:rPr>
              <a:t>rd</a:t>
            </a:r>
            <a:r>
              <a:rPr lang="en-US" sz="3600" b="1" dirty="0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  <a:latin typeface="Courier"/>
                <a:cs typeface="Courier"/>
              </a:rPr>
              <a:t>, rs1, rs2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350C997-C923-4F58-B6A0-CF70DCD43300}"/>
              </a:ext>
            </a:extLst>
          </p:cNvPr>
          <p:cNvSpPr txBox="1">
            <a:spLocks/>
          </p:cNvSpPr>
          <p:nvPr/>
        </p:nvSpPr>
        <p:spPr>
          <a:xfrm>
            <a:off x="288413" y="916711"/>
            <a:ext cx="11744702" cy="618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7772" indent="-383108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95000"/>
              <a:buFont typeface="Wingdings" pitchFamily="2" charset="2"/>
              <a:buChar char="§"/>
              <a:tabLst/>
              <a:defRPr sz="3600" b="1" i="0" kern="1200">
                <a:ln>
                  <a:noFill/>
                </a:ln>
                <a:solidFill>
                  <a:schemeClr val="bg1">
                    <a:alpha val="99000"/>
                  </a:schemeClr>
                </a:solidFill>
                <a:latin typeface="18 VAG Rounded Bold   07390" pitchFamily="2" charset="0"/>
                <a:ea typeface="+mn-ea"/>
                <a:cs typeface="+mn-cs"/>
              </a:defRPr>
            </a:lvl1pPr>
            <a:lvl2pPr marL="768331" indent="-3111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SzPct val="90000"/>
              <a:buFont typeface=".Hiragino Kaku Gothic Interface W3"/>
              <a:buChar char="▫"/>
              <a:tabLst/>
              <a:defRPr sz="3200" b="0" i="0" kern="1200">
                <a:solidFill>
                  <a:schemeClr val="accent2"/>
                </a:solidFill>
                <a:latin typeface="18 VAG Rounded Light   02390" pitchFamily="2" charset="0"/>
                <a:ea typeface="+mn-ea"/>
                <a:cs typeface="+mn-cs"/>
              </a:defRPr>
            </a:lvl2pPr>
            <a:lvl3pPr marL="1066773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.Hiragino Kaku Gothic Interface W3"/>
              <a:buChar char="▪"/>
              <a:tabLst/>
              <a:defRPr sz="2800" b="0" i="0" kern="1200">
                <a:solidFill>
                  <a:schemeClr val="accent1"/>
                </a:solidFill>
                <a:latin typeface="18 VAG Rounded Light   02390" pitchFamily="2" charset="0"/>
                <a:ea typeface="+mn-ea"/>
                <a:cs typeface="+mn-cs"/>
              </a:defRPr>
            </a:lvl3pPr>
            <a:lvl4pPr marL="1449881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b="0" i="0" kern="1200">
                <a:solidFill>
                  <a:schemeClr val="accent3"/>
                </a:solidFill>
                <a:latin typeface="18 VAG Rounded Light   02390" pitchFamily="2" charset="0"/>
                <a:ea typeface="+mn-ea"/>
                <a:cs typeface="+mn-cs"/>
              </a:defRPr>
            </a:lvl4pPr>
            <a:lvl5pPr marL="1763140" indent="-226478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b="0" i="0" kern="1200">
                <a:solidFill>
                  <a:schemeClr val="bg2"/>
                </a:solidFill>
                <a:latin typeface="18 VAG Rounded Light   02390" pitchFamily="2" charset="0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</a:rPr>
              <a:t>Register-Register Arithmetic Instructions (</a:t>
            </a:r>
            <a:r>
              <a:rPr lang="en-US" sz="3200" dirty="0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en-US" sz="3200" dirty="0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lang="en-US" sz="3200" dirty="0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sll</a:t>
            </a:r>
            <a:r>
              <a:rPr lang="en-US" sz="3200" dirty="0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</a:rPr>
              <a:t>, etc.)</a:t>
            </a: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51334B53-6CD9-FB1C-4197-7D08BF7D38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7396216"/>
              </p:ext>
            </p:extLst>
          </p:nvPr>
        </p:nvGraphicFramePr>
        <p:xfrm>
          <a:off x="897633" y="2227221"/>
          <a:ext cx="10396734" cy="9844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accent4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accent4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accent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45D9FC21-25FB-01A0-B86E-897D151ADBE4}"/>
              </a:ext>
            </a:extLst>
          </p:cNvPr>
          <p:cNvSpPr txBox="1"/>
          <p:nvPr/>
        </p:nvSpPr>
        <p:spPr>
          <a:xfrm>
            <a:off x="8472793" y="3490499"/>
            <a:ext cx="356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  <a:latin typeface="18 VAG Rounded Bold   07390" pitchFamily="2" charset="0"/>
              </a:rPr>
              <a:t>opcode</a:t>
            </a:r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 partially specifies which instruction it is.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8DD2DD3-5F3B-87C9-7F1F-3BC760059903}"/>
              </a:ext>
            </a:extLst>
          </p:cNvPr>
          <p:cNvSpPr txBox="1"/>
          <p:nvPr/>
        </p:nvSpPr>
        <p:spPr>
          <a:xfrm>
            <a:off x="277753" y="3744745"/>
            <a:ext cx="7173609" cy="2003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525" lvl="1" defTabSz="914377">
              <a:spcBef>
                <a:spcPts val="500"/>
              </a:spcBef>
              <a:buSzPct val="90000"/>
            </a:pPr>
            <a:r>
              <a:rPr lang="en-US" sz="2400" b="1" dirty="0">
                <a:solidFill>
                  <a:schemeClr val="accent2"/>
                </a:solidFill>
                <a:latin typeface="18 VAG Rounded Bold   07390" pitchFamily="2" charset="0"/>
              </a:rPr>
              <a:t>funct7, funct3</a:t>
            </a:r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 combined with opcode describes what operation to perform.</a:t>
            </a:r>
            <a:endParaRPr lang="en-US" sz="2400" b="1" dirty="0">
              <a:solidFill>
                <a:srgbClr val="C6DAC3"/>
              </a:solidFill>
              <a:latin typeface="18 VAG Rounded Bold   07390" pitchFamily="2" charset="0"/>
            </a:endParaRPr>
          </a:p>
          <a:p>
            <a:pPr marL="406400" lvl="2" indent="-280988" defTabSz="914377">
              <a:spcBef>
                <a:spcPts val="500"/>
              </a:spcBef>
              <a:buSzPct val="90000"/>
              <a:buFont typeface=".Hiragino Kaku Gothic Interface W3"/>
              <a:buChar char="▫"/>
            </a:pPr>
            <a:r>
              <a:rPr lang="en-US" sz="2400" dirty="0">
                <a:solidFill>
                  <a:schemeClr val="accent4"/>
                </a:solidFill>
                <a:latin typeface="18 VAG Rounded Light   02390" pitchFamily="2" charset="0"/>
              </a:rPr>
              <a:t>Why not just a 17-bit field for simplicity?</a:t>
            </a:r>
            <a:br>
              <a:rPr lang="en-US" sz="2400" dirty="0">
                <a:solidFill>
                  <a:schemeClr val="accent4"/>
                </a:solidFill>
                <a:latin typeface="18 VAG Rounded Light   02390" pitchFamily="2" charset="0"/>
              </a:rPr>
            </a:br>
            <a:r>
              <a:rPr lang="en-US" sz="2400" dirty="0">
                <a:solidFill>
                  <a:schemeClr val="accent4"/>
                </a:solidFill>
                <a:latin typeface="18 VAG Rounded Light   02390" pitchFamily="2" charset="0"/>
              </a:rPr>
              <a:t>We’ll answer this later…</a:t>
            </a:r>
          </a:p>
          <a:p>
            <a:endParaRPr lang="en-US" sz="2400" dirty="0">
              <a:solidFill>
                <a:schemeClr val="accent2"/>
              </a:solidFill>
              <a:latin typeface="18 VAG Rounded Light   02390" pitchFamily="2" charset="0"/>
            </a:endParaRPr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0AA6095A-B1E9-CFD4-64DD-E926172DD200}"/>
              </a:ext>
            </a:extLst>
          </p:cNvPr>
          <p:cNvSpPr/>
          <p:nvPr/>
        </p:nvSpPr>
        <p:spPr>
          <a:xfrm rot="16200000">
            <a:off x="10076769" y="2166851"/>
            <a:ext cx="173736" cy="2261460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8A4967E4-206D-D879-5DB4-1FA1AD28FB1A}"/>
              </a:ext>
            </a:extLst>
          </p:cNvPr>
          <p:cNvSpPr/>
          <p:nvPr/>
        </p:nvSpPr>
        <p:spPr>
          <a:xfrm>
            <a:off x="4405566" y="3223452"/>
            <a:ext cx="2350094" cy="521293"/>
          </a:xfrm>
          <a:custGeom>
            <a:avLst/>
            <a:gdLst>
              <a:gd name="connsiteX0" fmla="*/ 0 w 2350094"/>
              <a:gd name="connsiteY0" fmla="*/ 521293 h 521293"/>
              <a:gd name="connsiteX1" fmla="*/ 68367 w 2350094"/>
              <a:gd name="connsiteY1" fmla="*/ 435835 h 521293"/>
              <a:gd name="connsiteX2" fmla="*/ 94004 w 2350094"/>
              <a:gd name="connsiteY2" fmla="*/ 418744 h 521293"/>
              <a:gd name="connsiteX3" fmla="*/ 162370 w 2350094"/>
              <a:gd name="connsiteY3" fmla="*/ 367469 h 521293"/>
              <a:gd name="connsiteX4" fmla="*/ 196553 w 2350094"/>
              <a:gd name="connsiteY4" fmla="*/ 358923 h 521293"/>
              <a:gd name="connsiteX5" fmla="*/ 239282 w 2350094"/>
              <a:gd name="connsiteY5" fmla="*/ 324740 h 521293"/>
              <a:gd name="connsiteX6" fmla="*/ 264920 w 2350094"/>
              <a:gd name="connsiteY6" fmla="*/ 316194 h 521293"/>
              <a:gd name="connsiteX7" fmla="*/ 376015 w 2350094"/>
              <a:gd name="connsiteY7" fmla="*/ 273465 h 521293"/>
              <a:gd name="connsiteX8" fmla="*/ 470019 w 2350094"/>
              <a:gd name="connsiteY8" fmla="*/ 256374 h 521293"/>
              <a:gd name="connsiteX9" fmla="*/ 538385 w 2350094"/>
              <a:gd name="connsiteY9" fmla="*/ 239282 h 521293"/>
              <a:gd name="connsiteX10" fmla="*/ 623843 w 2350094"/>
              <a:gd name="connsiteY10" fmla="*/ 222190 h 521293"/>
              <a:gd name="connsiteX11" fmla="*/ 726393 w 2350094"/>
              <a:gd name="connsiteY11" fmla="*/ 213645 h 521293"/>
              <a:gd name="connsiteX12" fmla="*/ 769122 w 2350094"/>
              <a:gd name="connsiteY12" fmla="*/ 205099 h 521293"/>
              <a:gd name="connsiteX13" fmla="*/ 957129 w 2350094"/>
              <a:gd name="connsiteY13" fmla="*/ 188007 h 521293"/>
              <a:gd name="connsiteX14" fmla="*/ 1529697 w 2350094"/>
              <a:gd name="connsiteY14" fmla="*/ 170916 h 521293"/>
              <a:gd name="connsiteX15" fmla="*/ 1794617 w 2350094"/>
              <a:gd name="connsiteY15" fmla="*/ 162370 h 521293"/>
              <a:gd name="connsiteX16" fmla="*/ 2008262 w 2350094"/>
              <a:gd name="connsiteY16" fmla="*/ 145278 h 521293"/>
              <a:gd name="connsiteX17" fmla="*/ 2076628 w 2350094"/>
              <a:gd name="connsiteY17" fmla="*/ 136732 h 521293"/>
              <a:gd name="connsiteX18" fmla="*/ 2136449 w 2350094"/>
              <a:gd name="connsiteY18" fmla="*/ 128187 h 521293"/>
              <a:gd name="connsiteX19" fmla="*/ 2247544 w 2350094"/>
              <a:gd name="connsiteY19" fmla="*/ 119641 h 521293"/>
              <a:gd name="connsiteX20" fmla="*/ 2298819 w 2350094"/>
              <a:gd name="connsiteY20" fmla="*/ 102549 h 521293"/>
              <a:gd name="connsiteX21" fmla="*/ 2333002 w 2350094"/>
              <a:gd name="connsiteY21" fmla="*/ 51274 h 521293"/>
              <a:gd name="connsiteX22" fmla="*/ 2350094 w 2350094"/>
              <a:gd name="connsiteY22" fmla="*/ 25637 h 521293"/>
              <a:gd name="connsiteX23" fmla="*/ 2350094 w 2350094"/>
              <a:gd name="connsiteY23" fmla="*/ 0 h 521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350094" h="521293">
                <a:moveTo>
                  <a:pt x="0" y="521293"/>
                </a:moveTo>
                <a:cubicBezTo>
                  <a:pt x="24131" y="487510"/>
                  <a:pt x="38039" y="461108"/>
                  <a:pt x="68367" y="435835"/>
                </a:cubicBezTo>
                <a:cubicBezTo>
                  <a:pt x="76257" y="429260"/>
                  <a:pt x="85788" y="424906"/>
                  <a:pt x="94004" y="418744"/>
                </a:cubicBezTo>
                <a:cubicBezTo>
                  <a:pt x="98961" y="415026"/>
                  <a:pt x="147340" y="373910"/>
                  <a:pt x="162370" y="367469"/>
                </a:cubicBezTo>
                <a:cubicBezTo>
                  <a:pt x="173165" y="362842"/>
                  <a:pt x="185159" y="361772"/>
                  <a:pt x="196553" y="358923"/>
                </a:cubicBezTo>
                <a:cubicBezTo>
                  <a:pt x="210796" y="347529"/>
                  <a:pt x="223815" y="334407"/>
                  <a:pt x="239282" y="324740"/>
                </a:cubicBezTo>
                <a:cubicBezTo>
                  <a:pt x="246921" y="319966"/>
                  <a:pt x="256640" y="319742"/>
                  <a:pt x="264920" y="316194"/>
                </a:cubicBezTo>
                <a:cubicBezTo>
                  <a:pt x="312489" y="295808"/>
                  <a:pt x="309897" y="284485"/>
                  <a:pt x="376015" y="273465"/>
                </a:cubicBezTo>
                <a:cubicBezTo>
                  <a:pt x="407400" y="268234"/>
                  <a:pt x="438982" y="263536"/>
                  <a:pt x="470019" y="256374"/>
                </a:cubicBezTo>
                <a:cubicBezTo>
                  <a:pt x="492908" y="251092"/>
                  <a:pt x="515596" y="244979"/>
                  <a:pt x="538385" y="239282"/>
                </a:cubicBezTo>
                <a:cubicBezTo>
                  <a:pt x="572334" y="230795"/>
                  <a:pt x="586128" y="226380"/>
                  <a:pt x="623843" y="222190"/>
                </a:cubicBezTo>
                <a:cubicBezTo>
                  <a:pt x="657935" y="218402"/>
                  <a:pt x="692210" y="216493"/>
                  <a:pt x="726393" y="213645"/>
                </a:cubicBezTo>
                <a:cubicBezTo>
                  <a:pt x="740636" y="210796"/>
                  <a:pt x="754766" y="207308"/>
                  <a:pt x="769122" y="205099"/>
                </a:cubicBezTo>
                <a:cubicBezTo>
                  <a:pt x="826373" y="196291"/>
                  <a:pt x="902999" y="190012"/>
                  <a:pt x="957129" y="188007"/>
                </a:cubicBezTo>
                <a:lnTo>
                  <a:pt x="1529697" y="170916"/>
                </a:lnTo>
                <a:lnTo>
                  <a:pt x="1794617" y="162370"/>
                </a:lnTo>
                <a:cubicBezTo>
                  <a:pt x="1873498" y="156736"/>
                  <a:pt x="1931214" y="153388"/>
                  <a:pt x="2008262" y="145278"/>
                </a:cubicBezTo>
                <a:cubicBezTo>
                  <a:pt x="2031102" y="142874"/>
                  <a:pt x="2053863" y="139767"/>
                  <a:pt x="2076628" y="136732"/>
                </a:cubicBezTo>
                <a:cubicBezTo>
                  <a:pt x="2096594" y="134070"/>
                  <a:pt x="2116406" y="130191"/>
                  <a:pt x="2136449" y="128187"/>
                </a:cubicBezTo>
                <a:cubicBezTo>
                  <a:pt x="2173406" y="124491"/>
                  <a:pt x="2210512" y="122490"/>
                  <a:pt x="2247544" y="119641"/>
                </a:cubicBezTo>
                <a:cubicBezTo>
                  <a:pt x="2264636" y="113944"/>
                  <a:pt x="2288825" y="117539"/>
                  <a:pt x="2298819" y="102549"/>
                </a:cubicBezTo>
                <a:lnTo>
                  <a:pt x="2333002" y="51274"/>
                </a:lnTo>
                <a:cubicBezTo>
                  <a:pt x="2338699" y="42728"/>
                  <a:pt x="2350094" y="35908"/>
                  <a:pt x="2350094" y="25637"/>
                </a:cubicBezTo>
                <a:lnTo>
                  <a:pt x="2350094" y="0"/>
                </a:lnTo>
              </a:path>
            </a:pathLst>
          </a:custGeom>
          <a:noFill/>
          <a:ln w="28575">
            <a:solidFill>
              <a:schemeClr val="accent4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5FFCEF89-7C41-DA1D-FD51-97FACB5C8C0B}"/>
              </a:ext>
            </a:extLst>
          </p:cNvPr>
          <p:cNvSpPr/>
          <p:nvPr/>
        </p:nvSpPr>
        <p:spPr>
          <a:xfrm>
            <a:off x="2425627" y="3065889"/>
            <a:ext cx="958508" cy="640935"/>
          </a:xfrm>
          <a:custGeom>
            <a:avLst/>
            <a:gdLst>
              <a:gd name="connsiteX0" fmla="*/ 958508 w 958508"/>
              <a:gd name="connsiteY0" fmla="*/ 640935 h 640935"/>
              <a:gd name="connsiteX1" fmla="*/ 864504 w 958508"/>
              <a:gd name="connsiteY1" fmla="*/ 589660 h 640935"/>
              <a:gd name="connsiteX2" fmla="*/ 744863 w 958508"/>
              <a:gd name="connsiteY2" fmla="*/ 504202 h 640935"/>
              <a:gd name="connsiteX3" fmla="*/ 685042 w 958508"/>
              <a:gd name="connsiteY3" fmla="*/ 470019 h 640935"/>
              <a:gd name="connsiteX4" fmla="*/ 608130 w 958508"/>
              <a:gd name="connsiteY4" fmla="*/ 435836 h 640935"/>
              <a:gd name="connsiteX5" fmla="*/ 556855 w 958508"/>
              <a:gd name="connsiteY5" fmla="*/ 410198 h 640935"/>
              <a:gd name="connsiteX6" fmla="*/ 531218 w 958508"/>
              <a:gd name="connsiteY6" fmla="*/ 401653 h 640935"/>
              <a:gd name="connsiteX7" fmla="*/ 497035 w 958508"/>
              <a:gd name="connsiteY7" fmla="*/ 384561 h 640935"/>
              <a:gd name="connsiteX8" fmla="*/ 471397 w 958508"/>
              <a:gd name="connsiteY8" fmla="*/ 376015 h 640935"/>
              <a:gd name="connsiteX9" fmla="*/ 437214 w 958508"/>
              <a:gd name="connsiteY9" fmla="*/ 367469 h 640935"/>
              <a:gd name="connsiteX10" fmla="*/ 368848 w 958508"/>
              <a:gd name="connsiteY10" fmla="*/ 333286 h 640935"/>
              <a:gd name="connsiteX11" fmla="*/ 343210 w 958508"/>
              <a:gd name="connsiteY11" fmla="*/ 324740 h 640935"/>
              <a:gd name="connsiteX12" fmla="*/ 317573 w 958508"/>
              <a:gd name="connsiteY12" fmla="*/ 307649 h 640935"/>
              <a:gd name="connsiteX13" fmla="*/ 291936 w 958508"/>
              <a:gd name="connsiteY13" fmla="*/ 299103 h 640935"/>
              <a:gd name="connsiteX14" fmla="*/ 240661 w 958508"/>
              <a:gd name="connsiteY14" fmla="*/ 273466 h 640935"/>
              <a:gd name="connsiteX15" fmla="*/ 189386 w 958508"/>
              <a:gd name="connsiteY15" fmla="*/ 239282 h 640935"/>
              <a:gd name="connsiteX16" fmla="*/ 146657 w 958508"/>
              <a:gd name="connsiteY16" fmla="*/ 196553 h 640935"/>
              <a:gd name="connsiteX17" fmla="*/ 103928 w 958508"/>
              <a:gd name="connsiteY17" fmla="*/ 153824 h 640935"/>
              <a:gd name="connsiteX18" fmla="*/ 86837 w 958508"/>
              <a:gd name="connsiteY18" fmla="*/ 128187 h 640935"/>
              <a:gd name="connsiteX19" fmla="*/ 61199 w 958508"/>
              <a:gd name="connsiteY19" fmla="*/ 102550 h 640935"/>
              <a:gd name="connsiteX20" fmla="*/ 52653 w 958508"/>
              <a:gd name="connsiteY20" fmla="*/ 76912 h 640935"/>
              <a:gd name="connsiteX21" fmla="*/ 27016 w 958508"/>
              <a:gd name="connsiteY21" fmla="*/ 59821 h 640935"/>
              <a:gd name="connsiteX22" fmla="*/ 1379 w 958508"/>
              <a:gd name="connsiteY22" fmla="*/ 0 h 640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58508" h="640935">
                <a:moveTo>
                  <a:pt x="958508" y="640935"/>
                </a:moveTo>
                <a:cubicBezTo>
                  <a:pt x="927173" y="623843"/>
                  <a:pt x="894682" y="608720"/>
                  <a:pt x="864504" y="589660"/>
                </a:cubicBezTo>
                <a:cubicBezTo>
                  <a:pt x="835087" y="571081"/>
                  <a:pt x="779902" y="521722"/>
                  <a:pt x="744863" y="504202"/>
                </a:cubicBezTo>
                <a:cubicBezTo>
                  <a:pt x="641565" y="452552"/>
                  <a:pt x="769596" y="518335"/>
                  <a:pt x="685042" y="470019"/>
                </a:cubicBezTo>
                <a:cubicBezTo>
                  <a:pt x="645256" y="447284"/>
                  <a:pt x="652913" y="456192"/>
                  <a:pt x="608130" y="435836"/>
                </a:cubicBezTo>
                <a:cubicBezTo>
                  <a:pt x="590734" y="427929"/>
                  <a:pt x="574317" y="417959"/>
                  <a:pt x="556855" y="410198"/>
                </a:cubicBezTo>
                <a:cubicBezTo>
                  <a:pt x="548624" y="406540"/>
                  <a:pt x="539498" y="405201"/>
                  <a:pt x="531218" y="401653"/>
                </a:cubicBezTo>
                <a:cubicBezTo>
                  <a:pt x="519509" y="396635"/>
                  <a:pt x="508744" y="389579"/>
                  <a:pt x="497035" y="384561"/>
                </a:cubicBezTo>
                <a:cubicBezTo>
                  <a:pt x="488755" y="381012"/>
                  <a:pt x="480059" y="378490"/>
                  <a:pt x="471397" y="376015"/>
                </a:cubicBezTo>
                <a:cubicBezTo>
                  <a:pt x="460104" y="372788"/>
                  <a:pt x="448056" y="371986"/>
                  <a:pt x="437214" y="367469"/>
                </a:cubicBezTo>
                <a:cubicBezTo>
                  <a:pt x="413695" y="357670"/>
                  <a:pt x="393019" y="341343"/>
                  <a:pt x="368848" y="333286"/>
                </a:cubicBezTo>
                <a:cubicBezTo>
                  <a:pt x="360302" y="330437"/>
                  <a:pt x="351267" y="328769"/>
                  <a:pt x="343210" y="324740"/>
                </a:cubicBezTo>
                <a:cubicBezTo>
                  <a:pt x="334024" y="320147"/>
                  <a:pt x="326759" y="312242"/>
                  <a:pt x="317573" y="307649"/>
                </a:cubicBezTo>
                <a:cubicBezTo>
                  <a:pt x="309516" y="303621"/>
                  <a:pt x="299993" y="303132"/>
                  <a:pt x="291936" y="299103"/>
                </a:cubicBezTo>
                <a:cubicBezTo>
                  <a:pt x="225679" y="265974"/>
                  <a:pt x="305092" y="294941"/>
                  <a:pt x="240661" y="273466"/>
                </a:cubicBezTo>
                <a:cubicBezTo>
                  <a:pt x="223569" y="262071"/>
                  <a:pt x="200781" y="256374"/>
                  <a:pt x="189386" y="239282"/>
                </a:cubicBezTo>
                <a:cubicBezTo>
                  <a:pt x="166597" y="205099"/>
                  <a:pt x="180840" y="219342"/>
                  <a:pt x="146657" y="196553"/>
                </a:cubicBezTo>
                <a:cubicBezTo>
                  <a:pt x="101082" y="128189"/>
                  <a:pt x="160899" y="210795"/>
                  <a:pt x="103928" y="153824"/>
                </a:cubicBezTo>
                <a:cubicBezTo>
                  <a:pt x="96666" y="146562"/>
                  <a:pt x="93412" y="136077"/>
                  <a:pt x="86837" y="128187"/>
                </a:cubicBezTo>
                <a:cubicBezTo>
                  <a:pt x="79100" y="118903"/>
                  <a:pt x="69745" y="111096"/>
                  <a:pt x="61199" y="102550"/>
                </a:cubicBezTo>
                <a:cubicBezTo>
                  <a:pt x="58350" y="94004"/>
                  <a:pt x="58280" y="83946"/>
                  <a:pt x="52653" y="76912"/>
                </a:cubicBezTo>
                <a:cubicBezTo>
                  <a:pt x="46237" y="68892"/>
                  <a:pt x="32459" y="68530"/>
                  <a:pt x="27016" y="59821"/>
                </a:cubicBezTo>
                <a:cubicBezTo>
                  <a:pt x="-34211" y="-38142"/>
                  <a:pt x="32246" y="30871"/>
                  <a:pt x="1379" y="0"/>
                </a:cubicBezTo>
              </a:path>
            </a:pathLst>
          </a:custGeom>
          <a:noFill/>
          <a:ln w="28575">
            <a:solidFill>
              <a:schemeClr val="accent4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1E10A03-BF71-0334-85A7-C634A1CEC543}"/>
              </a:ext>
            </a:extLst>
          </p:cNvPr>
          <p:cNvSpPr/>
          <p:nvPr/>
        </p:nvSpPr>
        <p:spPr>
          <a:xfrm>
            <a:off x="9520709" y="4468138"/>
            <a:ext cx="2576555" cy="1437268"/>
          </a:xfrm>
          <a:prstGeom prst="rect">
            <a:avLst/>
          </a:prstGeom>
          <a:solidFill>
            <a:schemeClr val="accent3"/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sz="2400" dirty="0">
                <a:latin typeface="18 VAG Rounded Light   02390" pitchFamily="2" charset="0"/>
              </a:rPr>
              <a:t>All R-Format instructions have opcode 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0110011</a:t>
            </a:r>
            <a:r>
              <a:rPr lang="en-US" sz="2400" dirty="0">
                <a:latin typeface="18 VAG Rounded Light   0239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277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3" grpId="0" animBg="1"/>
      <p:bldP spid="29" grpId="0" animBg="1"/>
      <p:bldP spid="30" grpId="0" animBg="1"/>
      <p:bldP spid="3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27A5B-28F7-78D0-CFAB-0E3BCFB30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R-Format Instruction Layout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D922BE-8CF3-0066-2778-1526EC1E4BBF}"/>
              </a:ext>
            </a:extLst>
          </p:cNvPr>
          <p:cNvSpPr/>
          <p:nvPr/>
        </p:nvSpPr>
        <p:spPr>
          <a:xfrm>
            <a:off x="2909451" y="1357106"/>
            <a:ext cx="6460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 algn="ctr"/>
            <a:r>
              <a:rPr lang="en-US" sz="3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"/>
                <a:cs typeface="Courier"/>
              </a:rPr>
              <a:t>opname</a:t>
            </a:r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"/>
                <a:cs typeface="Courier"/>
              </a:rPr>
              <a:t>  </a:t>
            </a:r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rd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, rs1, rs2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350C997-C923-4F58-B6A0-CF70DCD43300}"/>
              </a:ext>
            </a:extLst>
          </p:cNvPr>
          <p:cNvSpPr txBox="1">
            <a:spLocks/>
          </p:cNvSpPr>
          <p:nvPr/>
        </p:nvSpPr>
        <p:spPr>
          <a:xfrm>
            <a:off x="288413" y="916711"/>
            <a:ext cx="11744702" cy="618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7772" indent="-383108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95000"/>
              <a:buFont typeface="Wingdings" pitchFamily="2" charset="2"/>
              <a:buChar char="§"/>
              <a:tabLst/>
              <a:defRPr sz="3600" b="1" i="0" kern="1200">
                <a:ln>
                  <a:noFill/>
                </a:ln>
                <a:solidFill>
                  <a:schemeClr val="bg1">
                    <a:alpha val="99000"/>
                  </a:schemeClr>
                </a:solidFill>
                <a:latin typeface="18 VAG Rounded Bold   07390" pitchFamily="2" charset="0"/>
                <a:ea typeface="+mn-ea"/>
                <a:cs typeface="+mn-cs"/>
              </a:defRPr>
            </a:lvl1pPr>
            <a:lvl2pPr marL="768331" indent="-3111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SzPct val="90000"/>
              <a:buFont typeface=".Hiragino Kaku Gothic Interface W3"/>
              <a:buChar char="▫"/>
              <a:tabLst/>
              <a:defRPr sz="3200" b="0" i="0" kern="1200">
                <a:solidFill>
                  <a:schemeClr val="accent2"/>
                </a:solidFill>
                <a:latin typeface="18 VAG Rounded Light   02390" pitchFamily="2" charset="0"/>
                <a:ea typeface="+mn-ea"/>
                <a:cs typeface="+mn-cs"/>
              </a:defRPr>
            </a:lvl2pPr>
            <a:lvl3pPr marL="1066773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.Hiragino Kaku Gothic Interface W3"/>
              <a:buChar char="▪"/>
              <a:tabLst/>
              <a:defRPr sz="2800" b="0" i="0" kern="1200">
                <a:solidFill>
                  <a:schemeClr val="accent1"/>
                </a:solidFill>
                <a:latin typeface="18 VAG Rounded Light   02390" pitchFamily="2" charset="0"/>
                <a:ea typeface="+mn-ea"/>
                <a:cs typeface="+mn-cs"/>
              </a:defRPr>
            </a:lvl3pPr>
            <a:lvl4pPr marL="1449881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b="0" i="0" kern="1200">
                <a:solidFill>
                  <a:schemeClr val="accent3"/>
                </a:solidFill>
                <a:latin typeface="18 VAG Rounded Light   02390" pitchFamily="2" charset="0"/>
                <a:ea typeface="+mn-ea"/>
                <a:cs typeface="+mn-cs"/>
              </a:defRPr>
            </a:lvl4pPr>
            <a:lvl5pPr marL="1763140" indent="-226478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b="0" i="0" kern="1200">
                <a:solidFill>
                  <a:schemeClr val="bg2"/>
                </a:solidFill>
                <a:latin typeface="18 VAG Rounded Light   02390" pitchFamily="2" charset="0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</a:rPr>
              <a:t>Register-Register Arithmetic Instructions (</a:t>
            </a:r>
            <a:r>
              <a:rPr lang="en-US" sz="3200" dirty="0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en-US" sz="3200" dirty="0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xor</a:t>
            </a:r>
            <a:r>
              <a:rPr lang="en-US" sz="3200" dirty="0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sll</a:t>
            </a:r>
            <a:r>
              <a:rPr lang="en-US" sz="3200" dirty="0">
                <a:solidFill>
                  <a:schemeClr val="tx1">
                    <a:lumMod val="50000"/>
                    <a:lumOff val="50000"/>
                    <a:alpha val="99000"/>
                  </a:schemeClr>
                </a:solidFill>
              </a:rPr>
              <a:t>, etc.)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5A6804-73E7-05F5-9F70-3DF7B81AA2EF}"/>
              </a:ext>
            </a:extLst>
          </p:cNvPr>
          <p:cNvSpPr txBox="1"/>
          <p:nvPr/>
        </p:nvSpPr>
        <p:spPr>
          <a:xfrm>
            <a:off x="531342" y="3653238"/>
            <a:ext cx="3515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“Source” Register 2</a:t>
            </a:r>
          </a:p>
          <a:p>
            <a:pPr algn="r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contains second operand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45776F2F-FDDA-DCEB-BB7A-308ED0A256C6}"/>
              </a:ext>
            </a:extLst>
          </p:cNvPr>
          <p:cNvSpPr/>
          <p:nvPr/>
        </p:nvSpPr>
        <p:spPr>
          <a:xfrm rot="16200000">
            <a:off x="8124763" y="2670408"/>
            <a:ext cx="173735" cy="1609723"/>
          </a:xfrm>
          <a:prstGeom prst="leftBrace">
            <a:avLst>
              <a:gd name="adj1" fmla="val 8333"/>
              <a:gd name="adj2" fmla="val 75890"/>
            </a:avLst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94850D0A-5F6B-92A1-9A52-4926CD9D299E}"/>
              </a:ext>
            </a:extLst>
          </p:cNvPr>
          <p:cNvSpPr/>
          <p:nvPr/>
        </p:nvSpPr>
        <p:spPr>
          <a:xfrm rot="16200000">
            <a:off x="3886178" y="2661433"/>
            <a:ext cx="173735" cy="1609723"/>
          </a:xfrm>
          <a:prstGeom prst="leftBrace">
            <a:avLst>
              <a:gd name="adj1" fmla="val 8333"/>
              <a:gd name="adj2" fmla="val 34469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57A3E9E3-6BAB-2222-CA9D-3FACD5AA936F}"/>
              </a:ext>
            </a:extLst>
          </p:cNvPr>
          <p:cNvSpPr txBox="1">
            <a:spLocks/>
          </p:cNvSpPr>
          <p:nvPr/>
        </p:nvSpPr>
        <p:spPr>
          <a:xfrm>
            <a:off x="288413" y="5204178"/>
            <a:ext cx="11744702" cy="7439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67772" indent="-383108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95000"/>
              <a:buFont typeface="Wingdings" pitchFamily="2" charset="2"/>
              <a:buChar char="§"/>
              <a:tabLst/>
              <a:defRPr sz="3600" b="1" i="0" kern="1200">
                <a:ln>
                  <a:noFill/>
                </a:ln>
                <a:solidFill>
                  <a:schemeClr val="bg1">
                    <a:alpha val="99000"/>
                  </a:schemeClr>
                </a:solidFill>
                <a:latin typeface="18 VAG Rounded Bold   07390" pitchFamily="2" charset="0"/>
                <a:ea typeface="+mn-ea"/>
                <a:cs typeface="+mn-cs"/>
              </a:defRPr>
            </a:lvl1pPr>
            <a:lvl2pPr marL="768331" indent="-3111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SzPct val="90000"/>
              <a:buFont typeface=".Hiragino Kaku Gothic Interface W3"/>
              <a:buChar char="▫"/>
              <a:tabLst/>
              <a:defRPr sz="3200" b="0" i="0" kern="1200">
                <a:solidFill>
                  <a:schemeClr val="accent2"/>
                </a:solidFill>
                <a:latin typeface="18 VAG Rounded Light   02390" pitchFamily="2" charset="0"/>
                <a:ea typeface="+mn-ea"/>
                <a:cs typeface="+mn-cs"/>
              </a:defRPr>
            </a:lvl2pPr>
            <a:lvl3pPr marL="1066773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.Hiragino Kaku Gothic Interface W3"/>
              <a:buChar char="▪"/>
              <a:tabLst/>
              <a:defRPr sz="2800" b="0" i="0" kern="1200">
                <a:solidFill>
                  <a:schemeClr val="accent1"/>
                </a:solidFill>
                <a:latin typeface="18 VAG Rounded Light   02390" pitchFamily="2" charset="0"/>
                <a:ea typeface="+mn-ea"/>
                <a:cs typeface="+mn-cs"/>
              </a:defRPr>
            </a:lvl3pPr>
            <a:lvl4pPr marL="1449881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b="0" i="0" kern="1200">
                <a:solidFill>
                  <a:schemeClr val="accent3"/>
                </a:solidFill>
                <a:latin typeface="18 VAG Rounded Light   02390" pitchFamily="2" charset="0"/>
                <a:ea typeface="+mn-ea"/>
                <a:cs typeface="+mn-cs"/>
              </a:defRPr>
            </a:lvl4pPr>
            <a:lvl5pPr marL="1763140" indent="-226478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b="0" i="0" kern="1200">
                <a:solidFill>
                  <a:schemeClr val="bg2"/>
                </a:solidFill>
                <a:latin typeface="18 VAG Rounded Light   02390" pitchFamily="2" charset="0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4664" indent="0">
              <a:buNone/>
            </a:pPr>
            <a:r>
              <a:rPr lang="en-US" sz="3200" dirty="0"/>
              <a:t>Register field (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rs1</a:t>
            </a:r>
            <a:r>
              <a:rPr lang="en-US" sz="3200" dirty="0"/>
              <a:t>, 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rs2</a:t>
            </a:r>
            <a:r>
              <a:rPr lang="en-US" sz="3200" dirty="0"/>
              <a:t>,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r>
              <a:rPr lang="en-US" sz="3200" dirty="0"/>
              <a:t>) holds a </a:t>
            </a:r>
            <a:r>
              <a:rPr lang="en-US" sz="3200" b="0" dirty="0">
                <a:solidFill>
                  <a:schemeClr val="accent4"/>
                </a:solidFill>
                <a:latin typeface="18 VAG Rounded Light   02390" pitchFamily="2" charset="0"/>
              </a:rPr>
              <a:t>5-bit unsigned integer </a:t>
            </a:r>
            <a:r>
              <a:rPr lang="en-US" sz="3200" dirty="0"/>
              <a:t>[0-31] corresponding to a register number (x0-x31).</a:t>
            </a:r>
          </a:p>
        </p:txBody>
      </p:sp>
      <p:graphicFrame>
        <p:nvGraphicFramePr>
          <p:cNvPr id="28" name="Table 5">
            <a:extLst>
              <a:ext uri="{FF2B5EF4-FFF2-40B4-BE49-F238E27FC236}">
                <a16:creationId xmlns:a16="http://schemas.microsoft.com/office/drawing/2014/main" id="{B9F1C571-9212-8394-9149-6C5744A587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3120812"/>
              </p:ext>
            </p:extLst>
          </p:nvPr>
        </p:nvGraphicFramePr>
        <p:xfrm>
          <a:off x="897633" y="2227221"/>
          <a:ext cx="10396735" cy="9844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5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sp>
        <p:nvSpPr>
          <p:cNvPr id="31" name="Left Brace 30">
            <a:extLst>
              <a:ext uri="{FF2B5EF4-FFF2-40B4-BE49-F238E27FC236}">
                <a16:creationId xmlns:a16="http://schemas.microsoft.com/office/drawing/2014/main" id="{2D6F6C5C-83AA-1C81-E120-FE09C6ED4ED7}"/>
              </a:ext>
            </a:extLst>
          </p:cNvPr>
          <p:cNvSpPr/>
          <p:nvPr/>
        </p:nvSpPr>
        <p:spPr>
          <a:xfrm rot="16200000">
            <a:off x="5527516" y="2658216"/>
            <a:ext cx="173734" cy="1609723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100EB82-B10A-D7C5-6C80-699341BFF5B2}"/>
              </a:ext>
            </a:extLst>
          </p:cNvPr>
          <p:cNvSpPr txBox="1"/>
          <p:nvPr/>
        </p:nvSpPr>
        <p:spPr>
          <a:xfrm>
            <a:off x="8219282" y="3653238"/>
            <a:ext cx="36555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/>
                </a:solidFill>
                <a:latin typeface="18 VAG Rounded Light   02390" pitchFamily="2" charset="0"/>
              </a:rPr>
              <a:t>“Destination” Register</a:t>
            </a:r>
            <a:br>
              <a:rPr lang="en-US" sz="2400" dirty="0">
                <a:solidFill>
                  <a:schemeClr val="accent4"/>
                </a:solidFill>
                <a:latin typeface="18 VAG Rounded Light   02390" pitchFamily="2" charset="0"/>
              </a:rPr>
            </a:br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gets result of computation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C971E0E-FD83-6437-E4F2-FD5020D792A4}"/>
              </a:ext>
            </a:extLst>
          </p:cNvPr>
          <p:cNvSpPr txBox="1"/>
          <p:nvPr/>
        </p:nvSpPr>
        <p:spPr>
          <a:xfrm>
            <a:off x="4746294" y="3653239"/>
            <a:ext cx="3142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18 VAG Rounded Light   02390" pitchFamily="2" charset="0"/>
              </a:rPr>
              <a:t>“Source” Register 1</a:t>
            </a:r>
          </a:p>
          <a:p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contains first operand</a:t>
            </a:r>
          </a:p>
        </p:txBody>
      </p:sp>
    </p:spTree>
    <p:extLst>
      <p:ext uri="{BB962C8B-B14F-4D97-AF65-F5344CB8AC3E}">
        <p14:creationId xmlns:p14="http://schemas.microsoft.com/office/powerpoint/2010/main" val="2351837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20" grpId="0" animBg="1"/>
      <p:bldP spid="31" grpId="0" animBg="1"/>
      <p:bldP spid="34" grpId="0"/>
      <p:bldP spid="3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33787-BA4B-4A06-B021-428BF3385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R-Format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A8E964-151C-6720-2336-9D9198840D81}"/>
              </a:ext>
            </a:extLst>
          </p:cNvPr>
          <p:cNvSpPr/>
          <p:nvPr/>
        </p:nvSpPr>
        <p:spPr>
          <a:xfrm>
            <a:off x="2865943" y="961689"/>
            <a:ext cx="6460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 algn="ctr"/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add  x18, x19, x10</a:t>
            </a:r>
          </a:p>
        </p:txBody>
      </p:sp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11A157C1-E459-91AE-F9FB-52506E7473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9007034"/>
              </p:ext>
            </p:extLst>
          </p:nvPr>
        </p:nvGraphicFramePr>
        <p:xfrm>
          <a:off x="897631" y="2961151"/>
          <a:ext cx="10396734" cy="14706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01010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10011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10010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4460404-78C3-59E2-6DF0-6CA55C38C6CE}"/>
              </a:ext>
            </a:extLst>
          </p:cNvPr>
          <p:cNvSpPr txBox="1"/>
          <p:nvPr/>
        </p:nvSpPr>
        <p:spPr>
          <a:xfrm>
            <a:off x="1313244" y="2348574"/>
            <a:ext cx="1089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“add”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848040-455C-D349-4DC9-8E2CABA8EC45}"/>
              </a:ext>
            </a:extLst>
          </p:cNvPr>
          <p:cNvSpPr txBox="1"/>
          <p:nvPr/>
        </p:nvSpPr>
        <p:spPr>
          <a:xfrm>
            <a:off x="7646896" y="4898094"/>
            <a:ext cx="1089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endParaRPr lang="en-US" sz="2400" b="1" dirty="0">
              <a:solidFill>
                <a:schemeClr val="accent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18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7E87C6-B86F-E8A8-46CD-8AE104F392F4}"/>
              </a:ext>
            </a:extLst>
          </p:cNvPr>
          <p:cNvSpPr txBox="1"/>
          <p:nvPr/>
        </p:nvSpPr>
        <p:spPr>
          <a:xfrm>
            <a:off x="5035947" y="4898094"/>
            <a:ext cx="1089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rs1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19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CBF20C-0E5B-D8DA-D09A-46DC6A975E9F}"/>
              </a:ext>
            </a:extLst>
          </p:cNvPr>
          <p:cNvSpPr txBox="1"/>
          <p:nvPr/>
        </p:nvSpPr>
        <p:spPr>
          <a:xfrm>
            <a:off x="3393336" y="4898094"/>
            <a:ext cx="1089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rs2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10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1EE24C70-823E-00D4-7940-5DFE0328749C}"/>
              </a:ext>
            </a:extLst>
          </p:cNvPr>
          <p:cNvSpPr/>
          <p:nvPr/>
        </p:nvSpPr>
        <p:spPr>
          <a:xfrm rot="16200000">
            <a:off x="8061287" y="4013946"/>
            <a:ext cx="260549" cy="1449388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Brace 27">
            <a:extLst>
              <a:ext uri="{FF2B5EF4-FFF2-40B4-BE49-F238E27FC236}">
                <a16:creationId xmlns:a16="http://schemas.microsoft.com/office/drawing/2014/main" id="{7765C608-9058-40D7-9D44-9B0088941D2D}"/>
              </a:ext>
            </a:extLst>
          </p:cNvPr>
          <p:cNvSpPr/>
          <p:nvPr/>
        </p:nvSpPr>
        <p:spPr>
          <a:xfrm rot="16200000">
            <a:off x="5450338" y="4013946"/>
            <a:ext cx="260549" cy="1449388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8EF30B37-98C1-4F89-AA54-2685D7F40CD0}"/>
              </a:ext>
            </a:extLst>
          </p:cNvPr>
          <p:cNvSpPr/>
          <p:nvPr/>
        </p:nvSpPr>
        <p:spPr>
          <a:xfrm rot="16200000">
            <a:off x="3807727" y="4013946"/>
            <a:ext cx="260549" cy="1449388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>
            <a:extLst>
              <a:ext uri="{FF2B5EF4-FFF2-40B4-BE49-F238E27FC236}">
                <a16:creationId xmlns:a16="http://schemas.microsoft.com/office/drawing/2014/main" id="{ED7F7E92-34F5-CA80-7D6E-363FCA7A4F6B}"/>
              </a:ext>
            </a:extLst>
          </p:cNvPr>
          <p:cNvSpPr/>
          <p:nvPr/>
        </p:nvSpPr>
        <p:spPr>
          <a:xfrm>
            <a:off x="4750903" y="1879866"/>
            <a:ext cx="2690191" cy="253569"/>
          </a:xfrm>
          <a:prstGeom prst="downArrow">
            <a:avLst/>
          </a:prstGeom>
          <a:solidFill>
            <a:schemeClr val="accent2"/>
          </a:solidFill>
          <a:ln w="28575">
            <a:noFill/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C20DEAB-201C-EF59-6E6F-0EF7AB4372CC}"/>
              </a:ext>
            </a:extLst>
          </p:cNvPr>
          <p:cNvSpPr txBox="1"/>
          <p:nvPr/>
        </p:nvSpPr>
        <p:spPr>
          <a:xfrm>
            <a:off x="8846926" y="2337942"/>
            <a:ext cx="2570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Reg-Reg opcode</a:t>
            </a:r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0852F2DB-A93B-8544-EA22-1F74773A68AA}"/>
              </a:ext>
            </a:extLst>
          </p:cNvPr>
          <p:cNvSpPr/>
          <p:nvPr/>
        </p:nvSpPr>
        <p:spPr>
          <a:xfrm rot="5400000">
            <a:off x="10076768" y="1696350"/>
            <a:ext cx="173736" cy="2261460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8F96B6D9-AA3D-1F20-C71D-599F67981AE6}"/>
              </a:ext>
            </a:extLst>
          </p:cNvPr>
          <p:cNvSpPr/>
          <p:nvPr/>
        </p:nvSpPr>
        <p:spPr>
          <a:xfrm>
            <a:off x="1425084" y="2723385"/>
            <a:ext cx="74140" cy="1000897"/>
          </a:xfrm>
          <a:custGeom>
            <a:avLst/>
            <a:gdLst>
              <a:gd name="connsiteX0" fmla="*/ 74140 w 74140"/>
              <a:gd name="connsiteY0" fmla="*/ 0 h 1000897"/>
              <a:gd name="connsiteX1" fmla="*/ 49427 w 74140"/>
              <a:gd name="connsiteY1" fmla="*/ 160637 h 1000897"/>
              <a:gd name="connsiteX2" fmla="*/ 37070 w 74140"/>
              <a:gd name="connsiteY2" fmla="*/ 383059 h 1000897"/>
              <a:gd name="connsiteX3" fmla="*/ 12356 w 74140"/>
              <a:gd name="connsiteY3" fmla="*/ 630194 h 1000897"/>
              <a:gd name="connsiteX4" fmla="*/ 0 w 74140"/>
              <a:gd name="connsiteY4" fmla="*/ 691978 h 1000897"/>
              <a:gd name="connsiteX5" fmla="*/ 12356 w 74140"/>
              <a:gd name="connsiteY5" fmla="*/ 926756 h 1000897"/>
              <a:gd name="connsiteX6" fmla="*/ 24713 w 74140"/>
              <a:gd name="connsiteY6" fmla="*/ 1000897 h 1000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140" h="1000897">
                <a:moveTo>
                  <a:pt x="74140" y="0"/>
                </a:moveTo>
                <a:cubicBezTo>
                  <a:pt x="61183" y="64781"/>
                  <a:pt x="55038" y="87690"/>
                  <a:pt x="49427" y="160637"/>
                </a:cubicBezTo>
                <a:cubicBezTo>
                  <a:pt x="43732" y="234673"/>
                  <a:pt x="42009" y="308968"/>
                  <a:pt x="37070" y="383059"/>
                </a:cubicBezTo>
                <a:cubicBezTo>
                  <a:pt x="32168" y="456591"/>
                  <a:pt x="24027" y="554328"/>
                  <a:pt x="12356" y="630194"/>
                </a:cubicBezTo>
                <a:cubicBezTo>
                  <a:pt x="9162" y="650952"/>
                  <a:pt x="4119" y="671383"/>
                  <a:pt x="0" y="691978"/>
                </a:cubicBezTo>
                <a:cubicBezTo>
                  <a:pt x="4119" y="770237"/>
                  <a:pt x="5261" y="848710"/>
                  <a:pt x="12356" y="926756"/>
                </a:cubicBezTo>
                <a:cubicBezTo>
                  <a:pt x="28621" y="1105670"/>
                  <a:pt x="24713" y="827362"/>
                  <a:pt x="24713" y="1000897"/>
                </a:cubicBezTo>
              </a:path>
            </a:pathLst>
          </a:custGeom>
          <a:noFill/>
          <a:ln w="28575">
            <a:solidFill>
              <a:schemeClr val="accent4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5D077B35-34B2-0FF3-2D3F-CF6D2098CE03}"/>
              </a:ext>
            </a:extLst>
          </p:cNvPr>
          <p:cNvSpPr/>
          <p:nvPr/>
        </p:nvSpPr>
        <p:spPr>
          <a:xfrm>
            <a:off x="2406316" y="2478505"/>
            <a:ext cx="4525271" cy="794084"/>
          </a:xfrm>
          <a:custGeom>
            <a:avLst/>
            <a:gdLst>
              <a:gd name="connsiteX0" fmla="*/ 0 w 4525271"/>
              <a:gd name="connsiteY0" fmla="*/ 48127 h 794084"/>
              <a:gd name="connsiteX1" fmla="*/ 312821 w 4525271"/>
              <a:gd name="connsiteY1" fmla="*/ 24063 h 794084"/>
              <a:gd name="connsiteX2" fmla="*/ 529389 w 4525271"/>
              <a:gd name="connsiteY2" fmla="*/ 0 h 794084"/>
              <a:gd name="connsiteX3" fmla="*/ 1684421 w 4525271"/>
              <a:gd name="connsiteY3" fmla="*/ 24063 h 794084"/>
              <a:gd name="connsiteX4" fmla="*/ 2117558 w 4525271"/>
              <a:gd name="connsiteY4" fmla="*/ 48127 h 794084"/>
              <a:gd name="connsiteX5" fmla="*/ 2261937 w 4525271"/>
              <a:gd name="connsiteY5" fmla="*/ 72190 h 794084"/>
              <a:gd name="connsiteX6" fmla="*/ 2574758 w 4525271"/>
              <a:gd name="connsiteY6" fmla="*/ 96253 h 794084"/>
              <a:gd name="connsiteX7" fmla="*/ 2743200 w 4525271"/>
              <a:gd name="connsiteY7" fmla="*/ 120316 h 794084"/>
              <a:gd name="connsiteX8" fmla="*/ 3248526 w 4525271"/>
              <a:gd name="connsiteY8" fmla="*/ 168442 h 794084"/>
              <a:gd name="connsiteX9" fmla="*/ 3537284 w 4525271"/>
              <a:gd name="connsiteY9" fmla="*/ 192506 h 794084"/>
              <a:gd name="connsiteX10" fmla="*/ 3874168 w 4525271"/>
              <a:gd name="connsiteY10" fmla="*/ 264695 h 794084"/>
              <a:gd name="connsiteX11" fmla="*/ 4162926 w 4525271"/>
              <a:gd name="connsiteY11" fmla="*/ 336884 h 794084"/>
              <a:gd name="connsiteX12" fmla="*/ 4235116 w 4525271"/>
              <a:gd name="connsiteY12" fmla="*/ 360948 h 794084"/>
              <a:gd name="connsiteX13" fmla="*/ 4307305 w 4525271"/>
              <a:gd name="connsiteY13" fmla="*/ 409074 h 794084"/>
              <a:gd name="connsiteX14" fmla="*/ 4355431 w 4525271"/>
              <a:gd name="connsiteY14" fmla="*/ 481263 h 794084"/>
              <a:gd name="connsiteX15" fmla="*/ 4403558 w 4525271"/>
              <a:gd name="connsiteY15" fmla="*/ 529390 h 794084"/>
              <a:gd name="connsiteX16" fmla="*/ 4523873 w 4525271"/>
              <a:gd name="connsiteY16" fmla="*/ 745958 h 794084"/>
              <a:gd name="connsiteX17" fmla="*/ 4523873 w 4525271"/>
              <a:gd name="connsiteY17" fmla="*/ 794084 h 794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25271" h="794084">
                <a:moveTo>
                  <a:pt x="0" y="48127"/>
                </a:moveTo>
                <a:lnTo>
                  <a:pt x="312821" y="24063"/>
                </a:lnTo>
                <a:cubicBezTo>
                  <a:pt x="385156" y="17487"/>
                  <a:pt x="456755" y="0"/>
                  <a:pt x="529389" y="0"/>
                </a:cubicBezTo>
                <a:cubicBezTo>
                  <a:pt x="914483" y="0"/>
                  <a:pt x="1299410" y="16042"/>
                  <a:pt x="1684421" y="24063"/>
                </a:cubicBezTo>
                <a:cubicBezTo>
                  <a:pt x="1828800" y="32084"/>
                  <a:pt x="1973456" y="36118"/>
                  <a:pt x="2117558" y="48127"/>
                </a:cubicBezTo>
                <a:cubicBezTo>
                  <a:pt x="2166180" y="52179"/>
                  <a:pt x="2213415" y="67082"/>
                  <a:pt x="2261937" y="72190"/>
                </a:cubicBezTo>
                <a:cubicBezTo>
                  <a:pt x="2365944" y="83138"/>
                  <a:pt x="2470695" y="85847"/>
                  <a:pt x="2574758" y="96253"/>
                </a:cubicBezTo>
                <a:cubicBezTo>
                  <a:pt x="2631194" y="101897"/>
                  <a:pt x="2686805" y="114274"/>
                  <a:pt x="2743200" y="120316"/>
                </a:cubicBezTo>
                <a:cubicBezTo>
                  <a:pt x="2911441" y="138342"/>
                  <a:pt x="3080017" y="153123"/>
                  <a:pt x="3248526" y="168442"/>
                </a:cubicBezTo>
                <a:lnTo>
                  <a:pt x="3537284" y="192506"/>
                </a:lnTo>
                <a:cubicBezTo>
                  <a:pt x="3668732" y="225368"/>
                  <a:pt x="3710335" y="237390"/>
                  <a:pt x="3874168" y="264695"/>
                </a:cubicBezTo>
                <a:cubicBezTo>
                  <a:pt x="4068582" y="297097"/>
                  <a:pt x="3972265" y="273330"/>
                  <a:pt x="4162926" y="336884"/>
                </a:cubicBezTo>
                <a:cubicBezTo>
                  <a:pt x="4186989" y="344905"/>
                  <a:pt x="4214011" y="346878"/>
                  <a:pt x="4235116" y="360948"/>
                </a:cubicBezTo>
                <a:lnTo>
                  <a:pt x="4307305" y="409074"/>
                </a:lnTo>
                <a:cubicBezTo>
                  <a:pt x="4323347" y="433137"/>
                  <a:pt x="4337365" y="458680"/>
                  <a:pt x="4355431" y="481263"/>
                </a:cubicBezTo>
                <a:cubicBezTo>
                  <a:pt x="4369604" y="498979"/>
                  <a:pt x="4389946" y="511240"/>
                  <a:pt x="4403558" y="529390"/>
                </a:cubicBezTo>
                <a:cubicBezTo>
                  <a:pt x="4456184" y="599558"/>
                  <a:pt x="4506820" y="660695"/>
                  <a:pt x="4523873" y="745958"/>
                </a:cubicBezTo>
                <a:cubicBezTo>
                  <a:pt x="4527019" y="761688"/>
                  <a:pt x="4523873" y="778042"/>
                  <a:pt x="4523873" y="794084"/>
                </a:cubicBezTo>
              </a:path>
            </a:pathLst>
          </a:custGeom>
          <a:noFill/>
          <a:ln w="28575">
            <a:solidFill>
              <a:schemeClr val="accent4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48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7" grpId="0" animBg="1"/>
      <p:bldP spid="28" grpId="0" animBg="1"/>
      <p:bldP spid="29" grpId="0" animBg="1"/>
      <p:bldP spid="33" grpId="0"/>
      <p:bldP spid="34" grpId="0" animBg="1"/>
      <p:bldP spid="35" grpId="0" animBg="1"/>
      <p:bldP spid="3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5E365-4617-75CC-A09E-9C2CBB6F9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ten RV32 R-Format Instructions</a:t>
            </a:r>
          </a:p>
        </p:txBody>
      </p:sp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CE1CE618-681F-D56D-5CA0-5EAD184A63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8548449"/>
              </p:ext>
            </p:extLst>
          </p:nvPr>
        </p:nvGraphicFramePr>
        <p:xfrm>
          <a:off x="1065684" y="1376301"/>
          <a:ext cx="9665208" cy="433501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978408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1110699373"/>
                    </a:ext>
                  </a:extLst>
                </a:gridCol>
              </a:tblGrid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2000" b="1" i="0" dirty="0">
                          <a:solidFill>
                            <a:schemeClr val="accent4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sub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0984678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sll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8968598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slt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6774115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sltu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9922841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xor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5244450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srl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7760576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sra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950094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or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8979377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and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9242299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1E4F398-E8A4-0472-0CCF-24D4E27CD2B1}"/>
              </a:ext>
            </a:extLst>
          </p:cNvPr>
          <p:cNvSpPr txBox="1"/>
          <p:nvPr/>
        </p:nvSpPr>
        <p:spPr>
          <a:xfrm>
            <a:off x="23592" y="4376515"/>
            <a:ext cx="1005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3"/>
                </a:solidFill>
                <a:latin typeface="18 VAG Rounded Light   02390" pitchFamily="2" charset="0"/>
              </a:rPr>
              <a:t>sign extend</a:t>
            </a:r>
          </a:p>
        </p:txBody>
      </p:sp>
      <p:sp>
        <p:nvSpPr>
          <p:cNvPr id="18" name="Right Brace 17">
            <a:extLst>
              <a:ext uri="{FF2B5EF4-FFF2-40B4-BE49-F238E27FC236}">
                <a16:creationId xmlns:a16="http://schemas.microsoft.com/office/drawing/2014/main" id="{A3DC5059-EACA-624E-44C3-18D2A60AC47A}"/>
              </a:ext>
            </a:extLst>
          </p:cNvPr>
          <p:cNvSpPr/>
          <p:nvPr/>
        </p:nvSpPr>
        <p:spPr>
          <a:xfrm>
            <a:off x="10799796" y="2932809"/>
            <a:ext cx="148287" cy="741406"/>
          </a:xfrm>
          <a:prstGeom prst="rightBrac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6C3E4A-29E4-1100-BAD9-2A6F8823ECF2}"/>
              </a:ext>
            </a:extLst>
          </p:cNvPr>
          <p:cNvSpPr txBox="1"/>
          <p:nvPr/>
        </p:nvSpPr>
        <p:spPr>
          <a:xfrm>
            <a:off x="10948083" y="2919597"/>
            <a:ext cx="1243917" cy="77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n-US" sz="1800" dirty="0">
                <a:solidFill>
                  <a:schemeClr val="bg1"/>
                </a:solidFill>
                <a:latin typeface="18 VAG Rounded Light   02390" pitchFamily="2" charset="0"/>
              </a:rPr>
              <a:t>set less than</a:t>
            </a:r>
            <a:br>
              <a:rPr lang="en-US" sz="1800" dirty="0">
                <a:solidFill>
                  <a:schemeClr val="bg1"/>
                </a:solidFill>
                <a:latin typeface="18 VAG Rounded Light   02390" pitchFamily="2" charset="0"/>
              </a:rPr>
            </a:br>
            <a:r>
              <a:rPr lang="en-US" sz="1600" dirty="0">
                <a:solidFill>
                  <a:schemeClr val="bg1"/>
                </a:solidFill>
                <a:latin typeface="18 VAG Rounded Light   02390" pitchFamily="2" charset="0"/>
              </a:rPr>
              <a:t>(see </a:t>
            </a:r>
            <a:r>
              <a:rPr lang="en-US" sz="1600" dirty="0" err="1">
                <a:solidFill>
                  <a:schemeClr val="bg1"/>
                </a:solidFill>
                <a:latin typeface="18 VAG Rounded Light   02390" pitchFamily="2" charset="0"/>
              </a:rPr>
              <a:t>refcard</a:t>
            </a:r>
            <a:r>
              <a:rPr lang="en-US" sz="1600" dirty="0">
                <a:solidFill>
                  <a:schemeClr val="bg1"/>
                </a:solidFill>
                <a:latin typeface="18 VAG Rounded Light   02390" pitchFamily="2" charset="0"/>
              </a:rPr>
              <a:t>)</a:t>
            </a:r>
            <a:endParaRPr lang="en-US" sz="1800" dirty="0">
              <a:solidFill>
                <a:schemeClr val="bg1"/>
              </a:solidFill>
              <a:latin typeface="18 VAG Rounded Light   0239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F94EFD-D9EA-3169-A88F-CE5DBB005371}"/>
              </a:ext>
            </a:extLst>
          </p:cNvPr>
          <p:cNvSpPr txBox="1"/>
          <p:nvPr/>
        </p:nvSpPr>
        <p:spPr>
          <a:xfrm>
            <a:off x="23592" y="1902820"/>
            <a:ext cx="10050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3"/>
                </a:solidFill>
                <a:latin typeface="18 VAG Rounded Light   02390" pitchFamily="2" charset="0"/>
              </a:rPr>
              <a:t>2’s comp  negation of rs2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D664DBF-ED66-FC50-7C5A-CF22E893FCC1}"/>
              </a:ext>
            </a:extLst>
          </p:cNvPr>
          <p:cNvSpPr/>
          <p:nvPr/>
        </p:nvSpPr>
        <p:spPr>
          <a:xfrm>
            <a:off x="1522893" y="2100589"/>
            <a:ext cx="160638" cy="370703"/>
          </a:xfrm>
          <a:prstGeom prst="rect">
            <a:avLst/>
          </a:prstGeom>
          <a:noFill/>
          <a:ln w="28575">
            <a:solidFill>
              <a:schemeClr val="accent3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48DFE1-2953-708B-A556-E2B65BF981CC}"/>
              </a:ext>
            </a:extLst>
          </p:cNvPr>
          <p:cNvSpPr/>
          <p:nvPr/>
        </p:nvSpPr>
        <p:spPr>
          <a:xfrm>
            <a:off x="1522893" y="4526631"/>
            <a:ext cx="160638" cy="370703"/>
          </a:xfrm>
          <a:prstGeom prst="rect">
            <a:avLst/>
          </a:prstGeom>
          <a:noFill/>
          <a:ln w="28575">
            <a:solidFill>
              <a:schemeClr val="accent3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42082C2-C3B0-AAD5-5A98-B5574C1058CF}"/>
              </a:ext>
            </a:extLst>
          </p:cNvPr>
          <p:cNvSpPr/>
          <p:nvPr/>
        </p:nvSpPr>
        <p:spPr>
          <a:xfrm>
            <a:off x="5459615" y="1699494"/>
            <a:ext cx="941186" cy="777240"/>
          </a:xfrm>
          <a:prstGeom prst="rect">
            <a:avLst/>
          </a:prstGeom>
          <a:noFill/>
          <a:ln w="28575">
            <a:solidFill>
              <a:schemeClr val="accent3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A96C157-2882-037C-5611-BCE4F15DBD06}"/>
              </a:ext>
            </a:extLst>
          </p:cNvPr>
          <p:cNvSpPr/>
          <p:nvPr/>
        </p:nvSpPr>
        <p:spPr>
          <a:xfrm>
            <a:off x="2644345" y="5859237"/>
            <a:ext cx="8303738" cy="514420"/>
          </a:xfrm>
          <a:prstGeom prst="rect">
            <a:avLst/>
          </a:prstGeom>
          <a:solidFill>
            <a:schemeClr val="accent3"/>
          </a:solidFill>
          <a:ln w="28575">
            <a:noFill/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sz="2400" dirty="0">
                <a:latin typeface="18 VAG Rounded Light   02390" pitchFamily="2" charset="0"/>
              </a:rPr>
              <a:t>Different funct7 &amp; funct3 encodings select different operations.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9FD4581-E7BE-08F3-025F-3D247E8E2D83}"/>
              </a:ext>
            </a:extLst>
          </p:cNvPr>
          <p:cNvSpPr/>
          <p:nvPr/>
        </p:nvSpPr>
        <p:spPr>
          <a:xfrm>
            <a:off x="5459615" y="4123822"/>
            <a:ext cx="941186" cy="777240"/>
          </a:xfrm>
          <a:prstGeom prst="rect">
            <a:avLst/>
          </a:prstGeom>
          <a:noFill/>
          <a:ln w="28575">
            <a:solidFill>
              <a:schemeClr val="accent3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47CB106-2792-3C54-A11F-E4CA9379CBF8}"/>
              </a:ext>
            </a:extLst>
          </p:cNvPr>
          <p:cNvSpPr txBox="1"/>
          <p:nvPr/>
        </p:nvSpPr>
        <p:spPr>
          <a:xfrm>
            <a:off x="5157217" y="914274"/>
            <a:ext cx="4547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Eight funct3 fields for ten instructions</a:t>
            </a:r>
          </a:p>
        </p:txBody>
      </p:sp>
      <p:sp>
        <p:nvSpPr>
          <p:cNvPr id="37" name="Left Brace 36">
            <a:extLst>
              <a:ext uri="{FF2B5EF4-FFF2-40B4-BE49-F238E27FC236}">
                <a16:creationId xmlns:a16="http://schemas.microsoft.com/office/drawing/2014/main" id="{A5995570-849F-3EE6-A344-E164635DAC49}"/>
              </a:ext>
            </a:extLst>
          </p:cNvPr>
          <p:cNvSpPr/>
          <p:nvPr/>
        </p:nvSpPr>
        <p:spPr>
          <a:xfrm rot="5400000">
            <a:off x="5859201" y="834701"/>
            <a:ext cx="142014" cy="941186"/>
          </a:xfrm>
          <a:prstGeom prst="leftBrace">
            <a:avLst>
              <a:gd name="adj1" fmla="val 8333"/>
              <a:gd name="adj2" fmla="val 84101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039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 animBg="1"/>
      <p:bldP spid="19" grpId="0"/>
      <p:bldP spid="20" grpId="0"/>
      <p:bldP spid="23" grpId="0" animBg="1"/>
      <p:bldP spid="24" grpId="0" animBg="1"/>
      <p:bldP spid="28" grpId="0" animBg="1"/>
      <p:bldP spid="29" grpId="0" animBg="1"/>
      <p:bldP spid="33" grpId="0" animBg="1"/>
      <p:bldP spid="36" grpId="0"/>
      <p:bldP spid="3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A5561-D0D2-16EC-3398-650E84486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5B45D-08C0-AF10-0185-3DCFEDA57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3" y="916710"/>
            <a:ext cx="11332079" cy="768097"/>
          </a:xfrm>
        </p:spPr>
        <p:txBody>
          <a:bodyPr>
            <a:normAutofit/>
          </a:bodyPr>
          <a:lstStyle/>
          <a:p>
            <a:pPr marL="84664" indent="0">
              <a:buNone/>
            </a:pPr>
            <a:r>
              <a:rPr lang="en-US" sz="3200" dirty="0"/>
              <a:t>How do we encode		</a:t>
            </a:r>
            <a:r>
              <a:rPr lang="en-US" sz="3200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add x4, x3, x2 </a:t>
            </a:r>
            <a:r>
              <a:rPr lang="en-US" sz="3200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C2682E-CD65-115D-2D10-A1214D12420D}"/>
              </a:ext>
            </a:extLst>
          </p:cNvPr>
          <p:cNvSpPr txBox="1"/>
          <p:nvPr/>
        </p:nvSpPr>
        <p:spPr>
          <a:xfrm>
            <a:off x="9131644" y="1842695"/>
            <a:ext cx="278345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4021 8233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hex</a:t>
            </a: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</a:p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0021 82b3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4021 82b3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0021 8233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0021 8234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  </a:t>
            </a: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Something else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FFAD9DC-215F-0686-7283-98A2A12B8E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7513198"/>
              </p:ext>
            </p:extLst>
          </p:nvPr>
        </p:nvGraphicFramePr>
        <p:xfrm>
          <a:off x="486125" y="1842695"/>
          <a:ext cx="8398386" cy="19210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2884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1140192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1140192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871434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1140192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162884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848684">
                  <a:extLst>
                    <a:ext uri="{9D8B030D-6E8A-4147-A177-3AD203B41FA5}">
                      <a16:colId xmlns:a16="http://schemas.microsoft.com/office/drawing/2014/main" val="1110699373"/>
                    </a:ext>
                  </a:extLst>
                </a:gridCol>
              </a:tblGrid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2000" b="1" i="0" dirty="0">
                          <a:solidFill>
                            <a:schemeClr val="accent4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sub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0984678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xor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5244450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and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924229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F40DBBD-10B5-40A0-CB93-B7DFF2494872}"/>
              </a:ext>
            </a:extLst>
          </p:cNvPr>
          <p:cNvSpPr txBox="1"/>
          <p:nvPr/>
        </p:nvSpPr>
        <p:spPr>
          <a:xfrm>
            <a:off x="388115" y="1442815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Lookup table:</a:t>
            </a:r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E52AC3A1-FA30-5985-E8A7-CF66746281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4164872"/>
              </p:ext>
            </p:extLst>
          </p:nvPr>
        </p:nvGraphicFramePr>
        <p:xfrm>
          <a:off x="629251" y="4377511"/>
          <a:ext cx="10396734" cy="115116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10A6163-558D-A02E-B1E1-0C6EACC03A7D}"/>
              </a:ext>
            </a:extLst>
          </p:cNvPr>
          <p:cNvSpPr txBox="1"/>
          <p:nvPr/>
        </p:nvSpPr>
        <p:spPr>
          <a:xfrm>
            <a:off x="4685318" y="5680827"/>
            <a:ext cx="2284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 err="1">
                <a:solidFill>
                  <a:schemeClr val="accent1"/>
                </a:solidFill>
                <a:latin typeface="18 VAG Rounded Light   02390" pitchFamily="2" charset="0"/>
              </a:rPr>
              <a:t>pollev.com</a:t>
            </a: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/</a:t>
            </a:r>
            <a:r>
              <a:rPr lang="en-US" sz="2400" dirty="0" err="1">
                <a:solidFill>
                  <a:schemeClr val="accent1"/>
                </a:solidFill>
                <a:latin typeface="18 VAG Rounded Light   02390" pitchFamily="2" charset="0"/>
              </a:rPr>
              <a:t>yanl</a:t>
            </a:r>
            <a:endParaRPr lang="en-US" sz="2400" dirty="0">
              <a:solidFill>
                <a:schemeClr val="accent1"/>
              </a:solidFill>
              <a:latin typeface="18 VAG Rounded Light   0239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4D9985-D67C-5DC1-272D-56DD87158896}"/>
              </a:ext>
            </a:extLst>
          </p:cNvPr>
          <p:cNvSpPr txBox="1"/>
          <p:nvPr/>
        </p:nvSpPr>
        <p:spPr>
          <a:xfrm>
            <a:off x="4367009" y="1801299"/>
            <a:ext cx="9252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funct3</a:t>
            </a:r>
          </a:p>
        </p:txBody>
      </p:sp>
    </p:spTree>
    <p:extLst>
      <p:ext uri="{BB962C8B-B14F-4D97-AF65-F5344CB8AC3E}">
        <p14:creationId xmlns:p14="http://schemas.microsoft.com/office/powerpoint/2010/main" val="626714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5CB65-5279-64E8-E7BE-F413ED9DA0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7E7234-21CF-93EF-3048-0CD7D4A263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lide.url=https://www.polleverywhere.com/multiple_choice_polls/rEpFTcjLm2Xtb8Dfrhkqt?state=opened&amp;flow=Default&amp;onscreen=persist">
            <a:extLst>
              <a:ext uri="{FF2B5EF4-FFF2-40B4-BE49-F238E27FC236}">
                <a16:creationId xmlns:a16="http://schemas.microsoft.com/office/drawing/2014/main" id="{028F3FEA-8066-0B5E-5818-9C81BD33349A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63500"/>
            <a:ext cx="120650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338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4BCAB-F535-AE57-8B72-AE9E297B9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in the News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BAEE9D7-94F5-C411-5BC8-32F9D9A1F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854" y="916710"/>
            <a:ext cx="6100638" cy="5287965"/>
          </a:xfrm>
        </p:spPr>
        <p:txBody>
          <a:bodyPr>
            <a:noAutofit/>
          </a:bodyPr>
          <a:lstStyle/>
          <a:p>
            <a:pPr marL="84664" indent="0">
              <a:buNone/>
            </a:pPr>
            <a:r>
              <a:rPr lang="en-US" sz="2400" b="0" dirty="0">
                <a:solidFill>
                  <a:schemeClr val="accent2">
                    <a:alpha val="99000"/>
                  </a:schemeClr>
                </a:solidFill>
                <a:latin typeface="18 VAG Rounded Light   02390" pitchFamily="2" charset="0"/>
              </a:rPr>
              <a:t>The vulnerability lies in a hardware-level security mechanism utilized in </a:t>
            </a:r>
            <a:r>
              <a:rPr lang="en-US" sz="2400" b="0" dirty="0">
                <a:solidFill>
                  <a:schemeClr val="accent2">
                    <a:alpha val="99000"/>
                  </a:schemeClr>
                </a:solidFill>
                <a:latin typeface="18 VAG Rounded Light   0239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Apple M1</a:t>
            </a:r>
            <a:r>
              <a:rPr lang="en-US" sz="2400" b="0" dirty="0">
                <a:solidFill>
                  <a:schemeClr val="accent2">
                    <a:alpha val="99000"/>
                  </a:schemeClr>
                </a:solidFill>
                <a:latin typeface="18 VAG Rounded Light   02390" pitchFamily="2" charset="0"/>
              </a:rPr>
              <a:t> chips called </a:t>
            </a:r>
            <a:r>
              <a:rPr lang="en-US" sz="2400" b="0" i="1" dirty="0">
                <a:solidFill>
                  <a:schemeClr val="accent4">
                    <a:alpha val="99000"/>
                  </a:schemeClr>
                </a:solidFill>
                <a:latin typeface="18 VAG Rounded Light   02390" pitchFamily="2" charset="0"/>
              </a:rPr>
              <a:t>pointer authentication codes, or PAC</a:t>
            </a:r>
            <a:r>
              <a:rPr lang="en-US" sz="2400" b="0" dirty="0">
                <a:solidFill>
                  <a:schemeClr val="accent2">
                    <a:alpha val="99000"/>
                  </a:schemeClr>
                </a:solidFill>
                <a:latin typeface="18 VAG Rounded Light   02390" pitchFamily="2" charset="0"/>
              </a:rPr>
              <a:t>. This feature makes it much harder for an attacker to inject malicious code into a device’s memory …</a:t>
            </a:r>
          </a:p>
          <a:p>
            <a:pPr marL="84664" indent="0">
              <a:buNone/>
            </a:pPr>
            <a:r>
              <a:rPr lang="en-US" sz="2400" b="0" dirty="0">
                <a:solidFill>
                  <a:schemeClr val="accent2">
                    <a:alpha val="99000"/>
                  </a:schemeClr>
                </a:solidFill>
                <a:latin typeface="18 VAG Rounded Light   02390" pitchFamily="2" charset="0"/>
              </a:rPr>
              <a:t>Researchers from MIT’s [CSAIL], however, have created a novel hardware attack, which combines memory corruption and </a:t>
            </a:r>
            <a:r>
              <a:rPr lang="en-US" sz="2400" b="0" i="1" dirty="0">
                <a:solidFill>
                  <a:schemeClr val="accent4">
                    <a:alpha val="99000"/>
                  </a:schemeClr>
                </a:solidFill>
                <a:latin typeface="18 VAG ROUNDED LIGHT   02390" pitchFamily="2" charset="0"/>
              </a:rPr>
              <a:t>speculative execution </a:t>
            </a:r>
            <a:r>
              <a:rPr lang="en-US" sz="2400" b="0" dirty="0">
                <a:solidFill>
                  <a:schemeClr val="accent2">
                    <a:alpha val="99000"/>
                  </a:schemeClr>
                </a:solidFill>
                <a:latin typeface="18 VAG Rounded Light   02390" pitchFamily="2" charset="0"/>
              </a:rPr>
              <a:t>attacks to sidestep the security feature. The attack shows that pointer authentication can be defeated without leaving a trace, and </a:t>
            </a:r>
            <a:r>
              <a:rPr lang="en-US" sz="2400" b="0" i="1" dirty="0">
                <a:solidFill>
                  <a:schemeClr val="accent4">
                    <a:alpha val="99000"/>
                  </a:schemeClr>
                </a:solidFill>
                <a:latin typeface="18 VAG Rounded Light   02390" pitchFamily="2" charset="0"/>
              </a:rPr>
              <a:t>as it utilizes a hardware mechanism, no software patch can fix </a:t>
            </a:r>
            <a:r>
              <a:rPr lang="en-US" sz="2400" b="0" i="1" dirty="0">
                <a:solidFill>
                  <a:schemeClr val="accent4">
                    <a:alpha val="99000"/>
                  </a:schemeClr>
                </a:solidFill>
                <a:latin typeface="18 VAG ROUNDED LIGHT   02390" pitchFamily="2" charset="0"/>
              </a:rPr>
              <a:t>it</a:t>
            </a:r>
            <a:r>
              <a:rPr lang="en-US" sz="2400" b="0" dirty="0">
                <a:solidFill>
                  <a:schemeClr val="accent2">
                    <a:alpha val="99000"/>
                  </a:schemeClr>
                </a:solidFill>
                <a:latin typeface="18 VAG Rounded Light   02390" pitchFamily="2" charset="0"/>
              </a:rPr>
              <a:t>.</a:t>
            </a:r>
          </a:p>
        </p:txBody>
      </p:sp>
      <p:pic>
        <p:nvPicPr>
          <p:cNvPr id="8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BD1F318-C63C-8122-D79A-AA7A3106E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820" y="971744"/>
            <a:ext cx="4933405" cy="52879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484883-609D-7D10-CED3-B675E6F9A3BC}"/>
              </a:ext>
            </a:extLst>
          </p:cNvPr>
          <p:cNvSpPr txBox="1"/>
          <p:nvPr/>
        </p:nvSpPr>
        <p:spPr>
          <a:xfrm>
            <a:off x="1542117" y="6259706"/>
            <a:ext cx="7028056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https://techcrunch.com/2022/06/10/apple-m1-unpatchable-flaw/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931612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F42680C7-8E94-E172-AC84-2CAD3A654654}"/>
              </a:ext>
            </a:extLst>
          </p:cNvPr>
          <p:cNvSpPr txBox="1"/>
          <p:nvPr/>
        </p:nvSpPr>
        <p:spPr>
          <a:xfrm>
            <a:off x="9131644" y="1842695"/>
            <a:ext cx="278345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4021 8233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hex</a:t>
            </a: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</a:p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0021 82b3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4021 82b3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0021 8233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0021 8234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Something else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9A5561-D0D2-16EC-3398-650E84486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5B45D-08C0-AF10-0185-3DCFEDA57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3" y="916710"/>
            <a:ext cx="11332079" cy="768097"/>
          </a:xfrm>
        </p:spPr>
        <p:txBody>
          <a:bodyPr>
            <a:normAutofit/>
          </a:bodyPr>
          <a:lstStyle/>
          <a:p>
            <a:pPr marL="84664" indent="0">
              <a:buNone/>
            </a:pPr>
            <a:r>
              <a:rPr lang="en-US" sz="3200" dirty="0"/>
              <a:t>How do we encode		</a:t>
            </a:r>
            <a:r>
              <a:rPr lang="en-US" sz="3200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add x4, x3, x2 </a:t>
            </a:r>
            <a:r>
              <a:rPr lang="en-US" sz="3200" dirty="0"/>
              <a:t>?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F554776-4452-5EB6-7DDD-35DA02FD64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3970310"/>
              </p:ext>
            </p:extLst>
          </p:nvPr>
        </p:nvGraphicFramePr>
        <p:xfrm>
          <a:off x="484231" y="4335235"/>
          <a:ext cx="10396734" cy="115116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FFAD9DC-215F-0686-7283-98A2A12B8E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3395713"/>
              </p:ext>
            </p:extLst>
          </p:nvPr>
        </p:nvGraphicFramePr>
        <p:xfrm>
          <a:off x="486125" y="1842695"/>
          <a:ext cx="8398386" cy="19210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2884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1140192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1140192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871434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1140192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162884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848684">
                  <a:extLst>
                    <a:ext uri="{9D8B030D-6E8A-4147-A177-3AD203B41FA5}">
                      <a16:colId xmlns:a16="http://schemas.microsoft.com/office/drawing/2014/main" val="1110699373"/>
                    </a:ext>
                  </a:extLst>
                </a:gridCol>
              </a:tblGrid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2000" b="1" i="0" dirty="0">
                          <a:solidFill>
                            <a:schemeClr val="accent4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0100000</a:t>
                      </a:r>
                      <a:endParaRPr lang="en-US" sz="24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sub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0984678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xor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5244450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and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924229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DCAB98E-4D06-0D1F-C38D-B88373A04845}"/>
              </a:ext>
            </a:extLst>
          </p:cNvPr>
          <p:cNvSpPr txBox="1"/>
          <p:nvPr/>
        </p:nvSpPr>
        <p:spPr>
          <a:xfrm>
            <a:off x="4367009" y="1801299"/>
            <a:ext cx="9252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40DBBD-10B5-40A0-CB93-B7DFF2494872}"/>
              </a:ext>
            </a:extLst>
          </p:cNvPr>
          <p:cNvSpPr txBox="1"/>
          <p:nvPr/>
        </p:nvSpPr>
        <p:spPr>
          <a:xfrm>
            <a:off x="388115" y="1442815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Lookup table: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128B6510-B56C-EEA1-1D7B-2324873EBC34}"/>
              </a:ext>
            </a:extLst>
          </p:cNvPr>
          <p:cNvSpPr/>
          <p:nvPr/>
        </p:nvSpPr>
        <p:spPr>
          <a:xfrm rot="16200000">
            <a:off x="1139394" y="5347462"/>
            <a:ext cx="271848" cy="884540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F6241C32-8AF7-E879-3220-FBEE2D78FD6C}"/>
              </a:ext>
            </a:extLst>
          </p:cNvPr>
          <p:cNvSpPr/>
          <p:nvPr/>
        </p:nvSpPr>
        <p:spPr>
          <a:xfrm rot="16200000">
            <a:off x="3556172" y="5347463"/>
            <a:ext cx="271848" cy="884540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08AA701E-BAB9-728A-30DB-D1BCFE5729E4}"/>
              </a:ext>
            </a:extLst>
          </p:cNvPr>
          <p:cNvSpPr/>
          <p:nvPr/>
        </p:nvSpPr>
        <p:spPr>
          <a:xfrm rot="16200000">
            <a:off x="4956604" y="5347463"/>
            <a:ext cx="271848" cy="884540"/>
          </a:xfrm>
          <a:prstGeom prst="leftBrac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14F4CECA-F5A9-27F9-BF73-5A0B1B167699}"/>
              </a:ext>
            </a:extLst>
          </p:cNvPr>
          <p:cNvSpPr/>
          <p:nvPr/>
        </p:nvSpPr>
        <p:spPr>
          <a:xfrm rot="16200000">
            <a:off x="7568516" y="5347463"/>
            <a:ext cx="271848" cy="884540"/>
          </a:xfrm>
          <a:prstGeom prst="leftBrac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2540AE9C-5AA4-6B48-A36A-972D8BE9DE05}"/>
              </a:ext>
            </a:extLst>
          </p:cNvPr>
          <p:cNvSpPr/>
          <p:nvPr/>
        </p:nvSpPr>
        <p:spPr>
          <a:xfrm rot="16200000">
            <a:off x="9965716" y="5347462"/>
            <a:ext cx="271848" cy="884540"/>
          </a:xfrm>
          <a:prstGeom prst="leftBrac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CB51EEB8-DC64-B9FA-549B-8810B261B336}"/>
              </a:ext>
            </a:extLst>
          </p:cNvPr>
          <p:cNvSpPr/>
          <p:nvPr/>
        </p:nvSpPr>
        <p:spPr>
          <a:xfrm rot="16200000">
            <a:off x="2346545" y="5024851"/>
            <a:ext cx="274320" cy="1532234"/>
          </a:xfrm>
          <a:prstGeom prst="leftBrac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2F2FBAFC-ACD3-ABAE-7259-4A3EB12969BA}"/>
              </a:ext>
            </a:extLst>
          </p:cNvPr>
          <p:cNvSpPr/>
          <p:nvPr/>
        </p:nvSpPr>
        <p:spPr>
          <a:xfrm rot="16200000">
            <a:off x="6040189" y="5148418"/>
            <a:ext cx="274320" cy="1285102"/>
          </a:xfrm>
          <a:prstGeom prst="leftBrac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42A0BEA3-8CBB-06DC-EFF9-11FE1D800407}"/>
              </a:ext>
            </a:extLst>
          </p:cNvPr>
          <p:cNvSpPr/>
          <p:nvPr/>
        </p:nvSpPr>
        <p:spPr>
          <a:xfrm rot="16200000">
            <a:off x="8765880" y="5031030"/>
            <a:ext cx="274320" cy="1519876"/>
          </a:xfrm>
          <a:prstGeom prst="leftBrac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541D35-C885-1378-00A8-3FDC99B887B0}"/>
              </a:ext>
            </a:extLst>
          </p:cNvPr>
          <p:cNvSpPr txBox="1"/>
          <p:nvPr/>
        </p:nvSpPr>
        <p:spPr>
          <a:xfrm>
            <a:off x="9901906" y="5941290"/>
            <a:ext cx="39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9B2C36-1F2B-87AE-D4B1-656F5CFF347C}"/>
              </a:ext>
            </a:extLst>
          </p:cNvPr>
          <p:cNvSpPr txBox="1"/>
          <p:nvPr/>
        </p:nvSpPr>
        <p:spPr>
          <a:xfrm>
            <a:off x="7504706" y="5941290"/>
            <a:ext cx="39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DEE89E-508A-85CA-94A6-12AF7CABD81D}"/>
              </a:ext>
            </a:extLst>
          </p:cNvPr>
          <p:cNvSpPr txBox="1"/>
          <p:nvPr/>
        </p:nvSpPr>
        <p:spPr>
          <a:xfrm>
            <a:off x="4892794" y="5941290"/>
            <a:ext cx="39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D64084-79A5-D497-9D8A-41DA558B2599}"/>
              </a:ext>
            </a:extLst>
          </p:cNvPr>
          <p:cNvSpPr txBox="1"/>
          <p:nvPr/>
        </p:nvSpPr>
        <p:spPr>
          <a:xfrm>
            <a:off x="3492362" y="5941290"/>
            <a:ext cx="39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2E1F1A-18F2-29DE-A39B-35BBEF8DAF5C}"/>
              </a:ext>
            </a:extLst>
          </p:cNvPr>
          <p:cNvSpPr txBox="1"/>
          <p:nvPr/>
        </p:nvSpPr>
        <p:spPr>
          <a:xfrm>
            <a:off x="2283971" y="5941290"/>
            <a:ext cx="39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EB896B-3E0D-71AA-CCC4-1AEDD6BC0AF9}"/>
              </a:ext>
            </a:extLst>
          </p:cNvPr>
          <p:cNvSpPr txBox="1"/>
          <p:nvPr/>
        </p:nvSpPr>
        <p:spPr>
          <a:xfrm>
            <a:off x="1075584" y="5941290"/>
            <a:ext cx="39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endParaRPr lang="en-US" sz="2800" b="1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E29C78-F7E3-5317-5BF4-2926B0DDA8D4}"/>
              </a:ext>
            </a:extLst>
          </p:cNvPr>
          <p:cNvSpPr txBox="1"/>
          <p:nvPr/>
        </p:nvSpPr>
        <p:spPr>
          <a:xfrm>
            <a:off x="5977615" y="5941290"/>
            <a:ext cx="39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34355D5-5801-3425-EDA8-8A1C8EA266CA}"/>
              </a:ext>
            </a:extLst>
          </p:cNvPr>
          <p:cNvSpPr txBox="1"/>
          <p:nvPr/>
        </p:nvSpPr>
        <p:spPr>
          <a:xfrm>
            <a:off x="8703306" y="5941290"/>
            <a:ext cx="39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A99448F-2DBC-B920-DC90-0BF6E3EA4AEC}"/>
              </a:ext>
            </a:extLst>
          </p:cNvPr>
          <p:cNvSpPr/>
          <p:nvPr/>
        </p:nvSpPr>
        <p:spPr>
          <a:xfrm>
            <a:off x="9089779" y="2966597"/>
            <a:ext cx="594938" cy="391886"/>
          </a:xfrm>
          <a:prstGeom prst="ellips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 dirty="0">
              <a:latin typeface="18 VAG Rounded Light   02390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99D9A7-9887-F641-D9D8-4D58A8F7C69B}"/>
              </a:ext>
            </a:extLst>
          </p:cNvPr>
          <p:cNvSpPr txBox="1"/>
          <p:nvPr/>
        </p:nvSpPr>
        <p:spPr>
          <a:xfrm>
            <a:off x="779684" y="4977175"/>
            <a:ext cx="1688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0000000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C24C830-AB01-3902-4043-117B0EE92FA2}"/>
              </a:ext>
            </a:extLst>
          </p:cNvPr>
          <p:cNvSpPr txBox="1"/>
          <p:nvPr/>
        </p:nvSpPr>
        <p:spPr>
          <a:xfrm>
            <a:off x="2939983" y="5009491"/>
            <a:ext cx="1258678" cy="490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00010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5E57A3B-F6B9-32C4-AB1C-4708A9C3530D}"/>
              </a:ext>
            </a:extLst>
          </p:cNvPr>
          <p:cNvSpPr txBox="1"/>
          <p:nvPr/>
        </p:nvSpPr>
        <p:spPr>
          <a:xfrm>
            <a:off x="4562045" y="5009491"/>
            <a:ext cx="1258678" cy="490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00011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8849089-3B06-2C9B-B892-D4EF74E523CC}"/>
              </a:ext>
            </a:extLst>
          </p:cNvPr>
          <p:cNvSpPr txBox="1"/>
          <p:nvPr/>
        </p:nvSpPr>
        <p:spPr>
          <a:xfrm>
            <a:off x="6086870" y="5009491"/>
            <a:ext cx="829073" cy="490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ED68F1-2780-510E-1FE5-227A32A9ACC9}"/>
              </a:ext>
            </a:extLst>
          </p:cNvPr>
          <p:cNvSpPr txBox="1"/>
          <p:nvPr/>
        </p:nvSpPr>
        <p:spPr>
          <a:xfrm>
            <a:off x="7161597" y="5009491"/>
            <a:ext cx="1258679" cy="490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00100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A92E2E6-9914-30A4-5F02-27327AF8DDE6}"/>
              </a:ext>
            </a:extLst>
          </p:cNvPr>
          <p:cNvSpPr txBox="1"/>
          <p:nvPr/>
        </p:nvSpPr>
        <p:spPr>
          <a:xfrm>
            <a:off x="8892127" y="5009491"/>
            <a:ext cx="1688283" cy="4909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0110011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0C96698-8089-BB77-86B8-7C2152134564}"/>
              </a:ext>
            </a:extLst>
          </p:cNvPr>
          <p:cNvSpPr txBox="1"/>
          <p:nvPr/>
        </p:nvSpPr>
        <p:spPr>
          <a:xfrm>
            <a:off x="9131644" y="1842695"/>
            <a:ext cx="278345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68313" lvl="1" indent="-457200"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4021 8233</a:t>
            </a:r>
            <a:r>
              <a:rPr lang="en-US" sz="2400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18 VAG Rounded Light   02390" pitchFamily="2" charset="0"/>
              </a:rPr>
              <a:t>hex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18 VAG Rounded Light   02390" pitchFamily="2" charset="0"/>
              </a:rPr>
              <a:t> </a:t>
            </a:r>
          </a:p>
          <a:p>
            <a:pPr marL="468313" lvl="1" indent="-457200"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0021 82b3</a:t>
            </a:r>
            <a:r>
              <a:rPr lang="en-US" sz="2400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4021 82b3</a:t>
            </a:r>
            <a:r>
              <a:rPr lang="en-US" sz="2400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accent3"/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0021 8233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0021 8234</a:t>
            </a:r>
            <a:r>
              <a:rPr lang="en-US" sz="2400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18 VAG Rounded Light   02390" pitchFamily="2" charset="0"/>
              </a:rPr>
              <a:t>hex</a:t>
            </a:r>
          </a:p>
          <a:p>
            <a:pPr marL="468313" lvl="1" indent="-457200"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lphaUcPeriod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18 VAG Rounded Light   02390" pitchFamily="2" charset="0"/>
              </a:rPr>
              <a:t> Something else</a:t>
            </a:r>
          </a:p>
        </p:txBody>
      </p:sp>
    </p:spTree>
    <p:extLst>
      <p:ext uri="{BB962C8B-B14F-4D97-AF65-F5344CB8AC3E}">
        <p14:creationId xmlns:p14="http://schemas.microsoft.com/office/powerpoint/2010/main" val="4077005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6" grpId="0" animBg="1"/>
      <p:bldP spid="17" grpId="0" animBg="1"/>
      <p:bldP spid="10" grpId="0" animBg="1"/>
      <p:bldP spid="13" grpId="0" animBg="1"/>
      <p:bldP spid="15" grpId="0" animBg="1"/>
      <p:bldP spid="18" grpId="0"/>
      <p:bldP spid="20" grpId="0"/>
      <p:bldP spid="21" grpId="0"/>
      <p:bldP spid="22" grpId="0"/>
      <p:bldP spid="23" grpId="0"/>
      <p:bldP spid="24" grpId="0"/>
      <p:bldP spid="26" grpId="0"/>
      <p:bldP spid="27" grpId="0"/>
      <p:bldP spid="28" grpId="0" animBg="1"/>
      <p:bldP spid="33" grpId="0"/>
      <p:bldP spid="34" grpId="0"/>
      <p:bldP spid="3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564F11-95FD-325A-5C5B-FD8038A95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Language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R-Format Layout</a:t>
            </a:r>
          </a:p>
          <a:p>
            <a:r>
              <a:rPr lang="en-US" dirty="0"/>
              <a:t>I-Format Layout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Load (I-Format)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S-Format Layout (Store)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7E76E6-F0BB-4659-02C8-6F7EF33DE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I-Format Layout</a:t>
            </a:r>
          </a:p>
        </p:txBody>
      </p:sp>
    </p:spTree>
    <p:extLst>
      <p:ext uri="{BB962C8B-B14F-4D97-AF65-F5344CB8AC3E}">
        <p14:creationId xmlns:p14="http://schemas.microsoft.com/office/powerpoint/2010/main" val="8353000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69C5A-EC8C-2325-A81A-62D2EF144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Immediate Fields Need to be Wider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C7A3E-EC2C-CABF-933E-439AB30CC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3" y="916710"/>
            <a:ext cx="11574073" cy="4297841"/>
          </a:xfrm>
        </p:spPr>
        <p:txBody>
          <a:bodyPr>
            <a:normAutofit/>
          </a:bodyPr>
          <a:lstStyle/>
          <a:p>
            <a:r>
              <a:rPr lang="en-US" sz="3200" dirty="0"/>
              <a:t>R-Format:		</a:t>
            </a:r>
            <a:r>
              <a:rPr lang="en-US" sz="2800" dirty="0">
                <a:solidFill>
                  <a:schemeClr val="bg1"/>
                </a:solidFill>
                <a:latin typeface="Courier"/>
                <a:cs typeface="Courier"/>
              </a:rPr>
              <a:t>add  </a:t>
            </a:r>
            <a:r>
              <a:rPr lang="en-US" sz="2800" dirty="0" err="1">
                <a:solidFill>
                  <a:schemeClr val="bg1"/>
                </a:solidFill>
                <a:latin typeface="Courier"/>
                <a:cs typeface="Courier"/>
              </a:rPr>
              <a:t>rd</a:t>
            </a:r>
            <a:r>
              <a:rPr lang="en-US" sz="2800" dirty="0">
                <a:solidFill>
                  <a:schemeClr val="bg1"/>
                </a:solidFill>
                <a:latin typeface="Courier"/>
                <a:cs typeface="Courier"/>
              </a:rPr>
              <a:t>, rs1, rs2</a:t>
            </a:r>
            <a:endParaRPr lang="en-US" sz="3200" dirty="0">
              <a:solidFill>
                <a:schemeClr val="bg1"/>
              </a:solidFill>
              <a:latin typeface="Courier"/>
              <a:cs typeface="Courier"/>
            </a:endParaRPr>
          </a:p>
          <a:p>
            <a:pPr>
              <a:spcBef>
                <a:spcPts val="400"/>
              </a:spcBef>
            </a:pPr>
            <a:endParaRPr lang="en-US" sz="2400" dirty="0"/>
          </a:p>
          <a:p>
            <a:pPr>
              <a:spcBef>
                <a:spcPts val="400"/>
              </a:spcBef>
            </a:pPr>
            <a:endParaRPr lang="en-US" dirty="0"/>
          </a:p>
          <a:p>
            <a:r>
              <a:rPr lang="en-US" sz="3200" dirty="0"/>
              <a:t>What about instructions with </a:t>
            </a:r>
            <a:r>
              <a:rPr lang="en-US" sz="3200" dirty="0" err="1"/>
              <a:t>immediates</a:t>
            </a:r>
            <a:r>
              <a:rPr lang="en-US" sz="3200" dirty="0"/>
              <a:t>?</a:t>
            </a:r>
            <a:br>
              <a:rPr lang="en-US" sz="3200" dirty="0"/>
            </a:br>
            <a:r>
              <a:rPr lang="en-US" sz="3200" dirty="0"/>
              <a:t>				</a:t>
            </a:r>
            <a:r>
              <a:rPr lang="en-US" sz="2800" dirty="0" err="1">
                <a:solidFill>
                  <a:schemeClr val="bg1"/>
                </a:solidFill>
                <a:latin typeface="Courier"/>
                <a:cs typeface="Courier"/>
              </a:rPr>
              <a:t>addi</a:t>
            </a:r>
            <a:r>
              <a:rPr lang="en-US" sz="28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urier"/>
                <a:cs typeface="Courier"/>
              </a:rPr>
              <a:t>rd</a:t>
            </a:r>
            <a:r>
              <a:rPr lang="en-US" sz="2800" dirty="0">
                <a:solidFill>
                  <a:schemeClr val="bg1"/>
                </a:solidFill>
                <a:latin typeface="Courier"/>
                <a:cs typeface="Courier"/>
              </a:rPr>
              <a:t>, rs1, </a:t>
            </a:r>
            <a:r>
              <a:rPr lang="en-US" sz="2800" dirty="0" err="1">
                <a:solidFill>
                  <a:schemeClr val="accent5"/>
                </a:solidFill>
                <a:latin typeface="Courier"/>
                <a:cs typeface="Courier"/>
              </a:rPr>
              <a:t>imm</a:t>
            </a:r>
            <a:endParaRPr lang="en-US" sz="3200" dirty="0">
              <a:solidFill>
                <a:schemeClr val="accent5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2400" dirty="0"/>
              <a:t>If we used R-Format, we’d only be able to represent 32 values in the 5-bit 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rs2</a:t>
            </a:r>
            <a:r>
              <a:rPr lang="en-US" sz="2400" dirty="0"/>
              <a:t> field.</a:t>
            </a:r>
          </a:p>
          <a:p>
            <a:pPr lvl="1">
              <a:lnSpc>
                <a:spcPct val="90000"/>
              </a:lnSpc>
            </a:pPr>
            <a:r>
              <a:rPr lang="en-US" sz="2400" dirty="0" err="1"/>
              <a:t>Immediates</a:t>
            </a:r>
            <a:r>
              <a:rPr lang="en-US" sz="2400" dirty="0"/>
              <a:t> may be (and are often) much bigger!</a:t>
            </a:r>
          </a:p>
          <a:p>
            <a:r>
              <a:rPr lang="en-US" sz="3200" dirty="0"/>
              <a:t>Enter the I-Format: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F95CC6C6-08C1-93E5-EC36-A9A944D786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1076662"/>
              </p:ext>
            </p:extLst>
          </p:nvPr>
        </p:nvGraphicFramePr>
        <p:xfrm>
          <a:off x="877082" y="1404190"/>
          <a:ext cx="10396734" cy="9844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DA8ABC9-80C9-C37D-38EA-378400ACC2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867150"/>
              </p:ext>
            </p:extLst>
          </p:nvPr>
        </p:nvGraphicFramePr>
        <p:xfrm>
          <a:off x="877082" y="4934826"/>
          <a:ext cx="10396734" cy="9844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endParaRPr lang="en-US" sz="1600" b="0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u="none" dirty="0" err="1">
                          <a:solidFill>
                            <a:schemeClr val="accent5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u="none" dirty="0">
                          <a:solidFill>
                            <a:schemeClr val="accent5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u="none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u="non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19480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1" i="0" u="none" dirty="0">
                          <a:solidFill>
                            <a:schemeClr val="accent5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>
                    <a:lnL w="12700" cmpd="sng">
                      <a:noFill/>
                    </a:lnL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u="non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5C1B4B94-BF5F-622E-CBDC-7C251309E297}"/>
              </a:ext>
            </a:extLst>
          </p:cNvPr>
          <p:cNvSpPr/>
          <p:nvPr/>
        </p:nvSpPr>
        <p:spPr>
          <a:xfrm>
            <a:off x="375294" y="5917007"/>
            <a:ext cx="11441411" cy="447153"/>
          </a:xfrm>
          <a:prstGeom prst="rect">
            <a:avLst/>
          </a:prstGeom>
          <a:solidFill>
            <a:schemeClr val="accent3"/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r>
              <a:rPr lang="en-US" sz="2400" dirty="0">
                <a:latin typeface="18 VAG Rounded Light   02390" pitchFamily="2" charset="0"/>
              </a:rPr>
              <a:t>I-Format is </a:t>
            </a:r>
            <a:r>
              <a:rPr lang="en-US" sz="2400" i="1" dirty="0">
                <a:latin typeface="18 VAG Rounded Light   02390" pitchFamily="2" charset="0"/>
              </a:rPr>
              <a:t>mostly</a:t>
            </a:r>
            <a:r>
              <a:rPr lang="en-US" sz="2400" dirty="0">
                <a:latin typeface="18 VAG Rounded Light   02390" pitchFamily="2" charset="0"/>
              </a:rPr>
              <a:t> consistent with R-Format. Simplify how the CPU processes instructions!</a:t>
            </a:r>
          </a:p>
        </p:txBody>
      </p:sp>
    </p:spTree>
    <p:extLst>
      <p:ext uri="{BB962C8B-B14F-4D97-AF65-F5344CB8AC3E}">
        <p14:creationId xmlns:p14="http://schemas.microsoft.com/office/powerpoint/2010/main" val="792456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27A5B-28F7-78D0-CFAB-0E3BCFB30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I-Format Instruction Layout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D922BE-8CF3-0066-2778-1526EC1E4BBF}"/>
              </a:ext>
            </a:extLst>
          </p:cNvPr>
          <p:cNvSpPr/>
          <p:nvPr/>
        </p:nvSpPr>
        <p:spPr>
          <a:xfrm>
            <a:off x="2909451" y="1357106"/>
            <a:ext cx="6460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 algn="ctr"/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opname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rd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, rs1, </a:t>
            </a:r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imm</a:t>
            </a:r>
            <a:endParaRPr lang="en-US" sz="3600" b="1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350C997-C923-4F58-B6A0-CF70DCD43300}"/>
              </a:ext>
            </a:extLst>
          </p:cNvPr>
          <p:cNvSpPr txBox="1">
            <a:spLocks/>
          </p:cNvSpPr>
          <p:nvPr/>
        </p:nvSpPr>
        <p:spPr>
          <a:xfrm>
            <a:off x="288413" y="916711"/>
            <a:ext cx="11744702" cy="618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7772" indent="-383108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95000"/>
              <a:buFont typeface="Wingdings" pitchFamily="2" charset="2"/>
              <a:buChar char="§"/>
              <a:tabLst/>
              <a:defRPr sz="3600" b="1" i="0" kern="1200">
                <a:ln>
                  <a:noFill/>
                </a:ln>
                <a:solidFill>
                  <a:schemeClr val="bg1">
                    <a:alpha val="99000"/>
                  </a:schemeClr>
                </a:solidFill>
                <a:latin typeface="18 VAG Rounded Bold   07390" pitchFamily="2" charset="0"/>
                <a:ea typeface="+mn-ea"/>
                <a:cs typeface="+mn-cs"/>
              </a:defRPr>
            </a:lvl1pPr>
            <a:lvl2pPr marL="768331" indent="-3111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SzPct val="90000"/>
              <a:buFont typeface=".Hiragino Kaku Gothic Interface W3"/>
              <a:buChar char="▫"/>
              <a:tabLst/>
              <a:defRPr sz="3200" b="0" i="0" kern="1200">
                <a:solidFill>
                  <a:schemeClr val="accent2"/>
                </a:solidFill>
                <a:latin typeface="18 VAG Rounded Light   02390" pitchFamily="2" charset="0"/>
                <a:ea typeface="+mn-ea"/>
                <a:cs typeface="+mn-cs"/>
              </a:defRPr>
            </a:lvl2pPr>
            <a:lvl3pPr marL="1066773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.Hiragino Kaku Gothic Interface W3"/>
              <a:buChar char="▪"/>
              <a:tabLst/>
              <a:defRPr sz="2800" b="0" i="0" kern="1200">
                <a:solidFill>
                  <a:schemeClr val="accent1"/>
                </a:solidFill>
                <a:latin typeface="18 VAG Rounded Light   02390" pitchFamily="2" charset="0"/>
                <a:ea typeface="+mn-ea"/>
                <a:cs typeface="+mn-cs"/>
              </a:defRPr>
            </a:lvl3pPr>
            <a:lvl4pPr marL="1449881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b="0" i="0" kern="1200">
                <a:solidFill>
                  <a:schemeClr val="accent3"/>
                </a:solidFill>
                <a:latin typeface="18 VAG Rounded Light   02390" pitchFamily="2" charset="0"/>
                <a:ea typeface="+mn-ea"/>
                <a:cs typeface="+mn-cs"/>
              </a:defRPr>
            </a:lvl4pPr>
            <a:lvl5pPr marL="1763140" indent="-226478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b="0" i="0" kern="1200">
                <a:solidFill>
                  <a:schemeClr val="bg2"/>
                </a:solidFill>
                <a:latin typeface="18 VAG Rounded Light   02390" pitchFamily="2" charset="0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Register-Immediate Arithmetic Instructions (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sz="3200" dirty="0"/>
              <a:t>,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xori</a:t>
            </a:r>
            <a:r>
              <a:rPr lang="en-US" sz="3200" dirty="0"/>
              <a:t>, etc.)</a:t>
            </a: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522A9D1A-B436-5B0F-E85F-DE0F581E15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0777352"/>
              </p:ext>
            </p:extLst>
          </p:nvPr>
        </p:nvGraphicFramePr>
        <p:xfrm>
          <a:off x="899841" y="2227221"/>
          <a:ext cx="10396734" cy="9844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19480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2A28624A-6B1F-1B1F-CE37-6D4BCEA8C203}"/>
              </a:ext>
            </a:extLst>
          </p:cNvPr>
          <p:cNvSpPr txBox="1"/>
          <p:nvPr/>
        </p:nvSpPr>
        <p:spPr>
          <a:xfrm>
            <a:off x="899841" y="4529942"/>
            <a:ext cx="10814364" cy="1762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525" lvl="1" defTabSz="914377">
              <a:spcBef>
                <a:spcPts val="500"/>
              </a:spcBef>
              <a:buSzPct val="90000"/>
            </a:pPr>
            <a:r>
              <a:rPr lang="en-US" sz="2400" b="1" dirty="0" err="1">
                <a:solidFill>
                  <a:schemeClr val="accent5"/>
                </a:solidFill>
                <a:latin typeface="18 VAG Rounded Bold   07390" pitchFamily="2" charset="0"/>
              </a:rPr>
              <a:t>Imm</a:t>
            </a:r>
            <a:r>
              <a:rPr lang="en-US" sz="2400" b="1" dirty="0">
                <a:solidFill>
                  <a:schemeClr val="accent5"/>
                </a:solidFill>
                <a:latin typeface="18 VAG Rounded Bold   07390" pitchFamily="2" charset="0"/>
              </a:rPr>
              <a:t>[11:0]</a:t>
            </a:r>
            <a:r>
              <a:rPr lang="en-US" sz="2400" b="1" dirty="0">
                <a:solidFill>
                  <a:schemeClr val="accent2"/>
                </a:solidFill>
                <a:latin typeface="18 VAG Rounded Bold   07390" pitchFamily="2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holds 12-bit-wide immediate values:</a:t>
            </a:r>
            <a:endParaRPr lang="en-US" sz="2400" b="1" dirty="0">
              <a:solidFill>
                <a:srgbClr val="C6DAC3"/>
              </a:solidFill>
              <a:latin typeface="18 VAG Rounded Bold   07390" pitchFamily="2" charset="0"/>
            </a:endParaRPr>
          </a:p>
          <a:p>
            <a:pPr marL="406400" lvl="2" indent="-280988" defTabSz="914377">
              <a:spcBef>
                <a:spcPts val="500"/>
              </a:spcBef>
              <a:buSzPct val="90000"/>
              <a:buFont typeface=".Hiragino Kaku Gothic Interface W3"/>
              <a:buChar char="▫"/>
            </a:pP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Values in range [-2048</a:t>
            </a:r>
            <a:r>
              <a:rPr lang="en-US" sz="2400" baseline="-25000" dirty="0">
                <a:solidFill>
                  <a:schemeClr val="accent1"/>
                </a:solidFill>
                <a:latin typeface="18 VAG Rounded Light   02390" pitchFamily="2" charset="0"/>
              </a:rPr>
              <a:t>ten</a:t>
            </a: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 , +2047</a:t>
            </a:r>
            <a:r>
              <a:rPr lang="en-US" sz="2400" baseline="-25000" dirty="0">
                <a:solidFill>
                  <a:schemeClr val="accent1"/>
                </a:solidFill>
                <a:latin typeface="18 VAG Rounded Light   02390" pitchFamily="2" charset="0"/>
              </a:rPr>
              <a:t>ten</a:t>
            </a: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]</a:t>
            </a:r>
          </a:p>
          <a:p>
            <a:pPr marL="406400" lvl="2" indent="-280988" defTabSz="914377">
              <a:spcBef>
                <a:spcPts val="500"/>
              </a:spcBef>
              <a:buSzPct val="90000"/>
              <a:buFont typeface=".Hiragino Kaku Gothic Interface W3"/>
              <a:buChar char="▫"/>
            </a:pP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CPU sign-extends to 32 bits before use in an arithmetic operation</a:t>
            </a:r>
          </a:p>
          <a:p>
            <a:pPr marL="406400" lvl="2" indent="-280988" defTabSz="914377">
              <a:spcBef>
                <a:spcPts val="500"/>
              </a:spcBef>
              <a:buSzPct val="90000"/>
              <a:buFont typeface=".Hiragino Kaku Gothic Interface W3"/>
              <a:buChar char="▫"/>
            </a:pP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How to handle </a:t>
            </a:r>
            <a:r>
              <a:rPr lang="en-US" sz="2400" dirty="0" err="1">
                <a:solidFill>
                  <a:schemeClr val="accent1"/>
                </a:solidFill>
                <a:latin typeface="18 VAG Rounded Light   02390" pitchFamily="2" charset="0"/>
              </a:rPr>
              <a:t>immediates</a:t>
            </a: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 &gt; 12 bits? </a:t>
            </a:r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(more next time)</a:t>
            </a:r>
            <a:endParaRPr lang="en-US" sz="2400" dirty="0">
              <a:solidFill>
                <a:schemeClr val="accent1"/>
              </a:solidFill>
              <a:latin typeface="18 VAG Rounded Light   02390" pitchFamily="2" charset="0"/>
            </a:endParaRP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F729DC05-E2B7-C951-9530-70CC802E3FB1}"/>
              </a:ext>
            </a:extLst>
          </p:cNvPr>
          <p:cNvSpPr/>
          <p:nvPr/>
        </p:nvSpPr>
        <p:spPr>
          <a:xfrm rot="16200000">
            <a:off x="2738505" y="1533788"/>
            <a:ext cx="173735" cy="3851063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1B4986-EFCD-FC23-A4A2-B47A6646D9B4}"/>
              </a:ext>
            </a:extLst>
          </p:cNvPr>
          <p:cNvSpPr txBox="1"/>
          <p:nvPr/>
        </p:nvSpPr>
        <p:spPr>
          <a:xfrm>
            <a:off x="8219282" y="3653238"/>
            <a:ext cx="36555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/>
                </a:solidFill>
                <a:latin typeface="18 VAG Rounded Light   02390" pitchFamily="2" charset="0"/>
              </a:rPr>
              <a:t>“Destination” Register</a:t>
            </a:r>
            <a:br>
              <a:rPr lang="en-US" sz="2400" dirty="0">
                <a:solidFill>
                  <a:schemeClr val="accent4"/>
                </a:solidFill>
                <a:latin typeface="18 VAG Rounded Light   02390" pitchFamily="2" charset="0"/>
              </a:rPr>
            </a:br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gets result of computation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A595927-251F-2D40-3C16-17275A90FD22}"/>
              </a:ext>
            </a:extLst>
          </p:cNvPr>
          <p:cNvSpPr txBox="1"/>
          <p:nvPr/>
        </p:nvSpPr>
        <p:spPr>
          <a:xfrm>
            <a:off x="4746294" y="3653239"/>
            <a:ext cx="3142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18 VAG Rounded Light   02390" pitchFamily="2" charset="0"/>
              </a:rPr>
              <a:t>“Source” Register 1</a:t>
            </a:r>
          </a:p>
          <a:p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contains first operand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8815E1B6-BB6D-3A56-91AA-05E995D02048}"/>
              </a:ext>
            </a:extLst>
          </p:cNvPr>
          <p:cNvSpPr/>
          <p:nvPr/>
        </p:nvSpPr>
        <p:spPr>
          <a:xfrm rot="16200000">
            <a:off x="8124763" y="2670408"/>
            <a:ext cx="173735" cy="1609723"/>
          </a:xfrm>
          <a:prstGeom prst="leftBrace">
            <a:avLst>
              <a:gd name="adj1" fmla="val 8333"/>
              <a:gd name="adj2" fmla="val 75890"/>
            </a:avLst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840B7B04-F3E1-1E7C-8011-4E679ABF89C3}"/>
              </a:ext>
            </a:extLst>
          </p:cNvPr>
          <p:cNvSpPr/>
          <p:nvPr/>
        </p:nvSpPr>
        <p:spPr>
          <a:xfrm rot="16200000">
            <a:off x="5527516" y="2658216"/>
            <a:ext cx="173734" cy="1609723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4ECF439A-154F-49E8-C717-CB70F1116F39}"/>
              </a:ext>
            </a:extLst>
          </p:cNvPr>
          <p:cNvSpPr/>
          <p:nvPr/>
        </p:nvSpPr>
        <p:spPr>
          <a:xfrm>
            <a:off x="2804984" y="3534032"/>
            <a:ext cx="37070" cy="951471"/>
          </a:xfrm>
          <a:custGeom>
            <a:avLst/>
            <a:gdLst>
              <a:gd name="connsiteX0" fmla="*/ 12357 w 37070"/>
              <a:gd name="connsiteY0" fmla="*/ 0 h 951471"/>
              <a:gd name="connsiteX1" fmla="*/ 0 w 37070"/>
              <a:gd name="connsiteY1" fmla="*/ 61784 h 951471"/>
              <a:gd name="connsiteX2" fmla="*/ 12357 w 37070"/>
              <a:gd name="connsiteY2" fmla="*/ 691979 h 951471"/>
              <a:gd name="connsiteX3" fmla="*/ 37070 w 37070"/>
              <a:gd name="connsiteY3" fmla="*/ 827903 h 951471"/>
              <a:gd name="connsiteX4" fmla="*/ 24713 w 37070"/>
              <a:gd name="connsiteY4" fmla="*/ 951471 h 951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070" h="951471">
                <a:moveTo>
                  <a:pt x="12357" y="0"/>
                </a:moveTo>
                <a:cubicBezTo>
                  <a:pt x="8238" y="20595"/>
                  <a:pt x="0" y="40781"/>
                  <a:pt x="0" y="61784"/>
                </a:cubicBezTo>
                <a:cubicBezTo>
                  <a:pt x="0" y="271889"/>
                  <a:pt x="4990" y="482003"/>
                  <a:pt x="12357" y="691979"/>
                </a:cubicBezTo>
                <a:cubicBezTo>
                  <a:pt x="13030" y="711159"/>
                  <a:pt x="32487" y="804990"/>
                  <a:pt x="37070" y="827903"/>
                </a:cubicBezTo>
                <a:lnTo>
                  <a:pt x="24713" y="951471"/>
                </a:lnTo>
              </a:path>
            </a:pathLst>
          </a:custGeom>
          <a:noFill/>
          <a:ln w="28575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0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  <p:bldP spid="22" grpId="0"/>
      <p:bldP spid="23" grpId="0"/>
      <p:bldP spid="24" grpId="0" animBg="1"/>
      <p:bldP spid="25" grpId="0" animBg="1"/>
      <p:bldP spid="2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33787-BA4B-4A06-B021-428BF3385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I-Format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A8E964-151C-6720-2336-9D9198840D81}"/>
              </a:ext>
            </a:extLst>
          </p:cNvPr>
          <p:cNvSpPr/>
          <p:nvPr/>
        </p:nvSpPr>
        <p:spPr>
          <a:xfrm>
            <a:off x="2865943" y="961689"/>
            <a:ext cx="6460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 algn="ctr"/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addi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 x15, x1, -50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85F230F5-12E1-5177-A0F6-8D2B9DA85B27}"/>
              </a:ext>
            </a:extLst>
          </p:cNvPr>
          <p:cNvSpPr/>
          <p:nvPr/>
        </p:nvSpPr>
        <p:spPr>
          <a:xfrm>
            <a:off x="4750903" y="1879866"/>
            <a:ext cx="2690191" cy="253569"/>
          </a:xfrm>
          <a:prstGeom prst="downArrow">
            <a:avLst/>
          </a:prstGeom>
          <a:solidFill>
            <a:schemeClr val="accent2"/>
          </a:solidFill>
          <a:ln w="28575">
            <a:noFill/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11A157C1-E459-91AE-F9FB-52506E7473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9818399"/>
              </p:ext>
            </p:extLst>
          </p:nvPr>
        </p:nvGraphicFramePr>
        <p:xfrm>
          <a:off x="897631" y="2961151"/>
          <a:ext cx="10396734" cy="14706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 gridSpan="8"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111111001110 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00001</a:t>
                      </a: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</a:t>
                      </a: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01111</a:t>
                      </a: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0010011</a:t>
                      </a: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19480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>
                    <a:lnL w="12700" cmpd="sng">
                      <a:noFill/>
                    </a:lnL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sp>
        <p:nvSpPr>
          <p:cNvPr id="14" name="Left Brace 13">
            <a:extLst>
              <a:ext uri="{FF2B5EF4-FFF2-40B4-BE49-F238E27FC236}">
                <a16:creationId xmlns:a16="http://schemas.microsoft.com/office/drawing/2014/main" id="{DEE87975-2162-296F-0BEF-55D9B3FD99FE}"/>
              </a:ext>
            </a:extLst>
          </p:cNvPr>
          <p:cNvSpPr/>
          <p:nvPr/>
        </p:nvSpPr>
        <p:spPr>
          <a:xfrm rot="5400000">
            <a:off x="10076768" y="1696350"/>
            <a:ext cx="173736" cy="2261460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4460404-78C3-59E2-6DF0-6CA55C38C6CE}"/>
              </a:ext>
            </a:extLst>
          </p:cNvPr>
          <p:cNvSpPr txBox="1"/>
          <p:nvPr/>
        </p:nvSpPr>
        <p:spPr>
          <a:xfrm>
            <a:off x="6351761" y="2337379"/>
            <a:ext cx="1089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“add”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848040-455C-D349-4DC9-8E2CABA8EC45}"/>
              </a:ext>
            </a:extLst>
          </p:cNvPr>
          <p:cNvSpPr txBox="1"/>
          <p:nvPr/>
        </p:nvSpPr>
        <p:spPr>
          <a:xfrm>
            <a:off x="7646896" y="4885738"/>
            <a:ext cx="1089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endParaRPr lang="en-US" sz="2400" b="1" dirty="0">
              <a:solidFill>
                <a:schemeClr val="accent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15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7E87C6-B86F-E8A8-46CD-8AE104F392F4}"/>
              </a:ext>
            </a:extLst>
          </p:cNvPr>
          <p:cNvSpPr txBox="1"/>
          <p:nvPr/>
        </p:nvSpPr>
        <p:spPr>
          <a:xfrm>
            <a:off x="5035947" y="4885738"/>
            <a:ext cx="1089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rs1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CBF20C-0E5B-D8DA-D09A-46DC6A975E9F}"/>
              </a:ext>
            </a:extLst>
          </p:cNvPr>
          <p:cNvSpPr txBox="1"/>
          <p:nvPr/>
        </p:nvSpPr>
        <p:spPr>
          <a:xfrm>
            <a:off x="2235500" y="4885738"/>
            <a:ext cx="1089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imm</a:t>
            </a:r>
            <a:endParaRPr lang="en-US" sz="2400" b="1" dirty="0">
              <a:solidFill>
                <a:schemeClr val="accent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-50</a:t>
            </a:r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1EE24C70-823E-00D4-7940-5DFE0328749C}"/>
              </a:ext>
            </a:extLst>
          </p:cNvPr>
          <p:cNvSpPr/>
          <p:nvPr/>
        </p:nvSpPr>
        <p:spPr>
          <a:xfrm rot="16200000">
            <a:off x="8061287" y="4014653"/>
            <a:ext cx="260549" cy="1449388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Brace 27">
            <a:extLst>
              <a:ext uri="{FF2B5EF4-FFF2-40B4-BE49-F238E27FC236}">
                <a16:creationId xmlns:a16="http://schemas.microsoft.com/office/drawing/2014/main" id="{7765C608-9058-40D7-9D44-9B0088941D2D}"/>
              </a:ext>
            </a:extLst>
          </p:cNvPr>
          <p:cNvSpPr/>
          <p:nvPr/>
        </p:nvSpPr>
        <p:spPr>
          <a:xfrm rot="16200000">
            <a:off x="5450338" y="4014653"/>
            <a:ext cx="260549" cy="1449388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8EF30B37-98C1-4F89-AA54-2685D7F40CD0}"/>
              </a:ext>
            </a:extLst>
          </p:cNvPr>
          <p:cNvSpPr/>
          <p:nvPr/>
        </p:nvSpPr>
        <p:spPr>
          <a:xfrm rot="16200000">
            <a:off x="2641834" y="2864873"/>
            <a:ext cx="276664" cy="3765065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CA559B-1C1A-9ECC-8FBD-AFB434CEEDB5}"/>
              </a:ext>
            </a:extLst>
          </p:cNvPr>
          <p:cNvSpPr/>
          <p:nvPr/>
        </p:nvSpPr>
        <p:spPr>
          <a:xfrm>
            <a:off x="9326056" y="1255741"/>
            <a:ext cx="2576555" cy="1437268"/>
          </a:xfrm>
          <a:prstGeom prst="rect">
            <a:avLst/>
          </a:prstGeom>
          <a:solidFill>
            <a:schemeClr val="accent3"/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400" dirty="0">
                <a:latin typeface="18 VAG Rounded Light   02390" pitchFamily="2" charset="0"/>
              </a:rPr>
              <a:t>All arithmetic immediate instructions have opcode 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0010011</a:t>
            </a:r>
            <a:r>
              <a:rPr lang="en-US" sz="2400" dirty="0">
                <a:latin typeface="18 VAG Rounded Light   02390" pitchFamily="2" charset="0"/>
              </a:rPr>
              <a:t>.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48A1C874-3DD1-2B47-BA14-0012A32D0A60}"/>
              </a:ext>
            </a:extLst>
          </p:cNvPr>
          <p:cNvSpPr/>
          <p:nvPr/>
        </p:nvSpPr>
        <p:spPr>
          <a:xfrm>
            <a:off x="6969211" y="2757939"/>
            <a:ext cx="74140" cy="1000897"/>
          </a:xfrm>
          <a:custGeom>
            <a:avLst/>
            <a:gdLst>
              <a:gd name="connsiteX0" fmla="*/ 74140 w 74140"/>
              <a:gd name="connsiteY0" fmla="*/ 0 h 1000897"/>
              <a:gd name="connsiteX1" fmla="*/ 49427 w 74140"/>
              <a:gd name="connsiteY1" fmla="*/ 160637 h 1000897"/>
              <a:gd name="connsiteX2" fmla="*/ 37070 w 74140"/>
              <a:gd name="connsiteY2" fmla="*/ 383059 h 1000897"/>
              <a:gd name="connsiteX3" fmla="*/ 12356 w 74140"/>
              <a:gd name="connsiteY3" fmla="*/ 630194 h 1000897"/>
              <a:gd name="connsiteX4" fmla="*/ 0 w 74140"/>
              <a:gd name="connsiteY4" fmla="*/ 691978 h 1000897"/>
              <a:gd name="connsiteX5" fmla="*/ 12356 w 74140"/>
              <a:gd name="connsiteY5" fmla="*/ 926756 h 1000897"/>
              <a:gd name="connsiteX6" fmla="*/ 24713 w 74140"/>
              <a:gd name="connsiteY6" fmla="*/ 1000897 h 1000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140" h="1000897">
                <a:moveTo>
                  <a:pt x="74140" y="0"/>
                </a:moveTo>
                <a:cubicBezTo>
                  <a:pt x="61183" y="64781"/>
                  <a:pt x="55038" y="87690"/>
                  <a:pt x="49427" y="160637"/>
                </a:cubicBezTo>
                <a:cubicBezTo>
                  <a:pt x="43732" y="234673"/>
                  <a:pt x="42009" y="308968"/>
                  <a:pt x="37070" y="383059"/>
                </a:cubicBezTo>
                <a:cubicBezTo>
                  <a:pt x="32168" y="456591"/>
                  <a:pt x="24027" y="554328"/>
                  <a:pt x="12356" y="630194"/>
                </a:cubicBezTo>
                <a:cubicBezTo>
                  <a:pt x="9162" y="650952"/>
                  <a:pt x="4119" y="671383"/>
                  <a:pt x="0" y="691978"/>
                </a:cubicBezTo>
                <a:cubicBezTo>
                  <a:pt x="4119" y="770237"/>
                  <a:pt x="5261" y="848710"/>
                  <a:pt x="12356" y="926756"/>
                </a:cubicBezTo>
                <a:cubicBezTo>
                  <a:pt x="28621" y="1105670"/>
                  <a:pt x="24713" y="827362"/>
                  <a:pt x="24713" y="1000897"/>
                </a:cubicBezTo>
              </a:path>
            </a:pathLst>
          </a:custGeom>
          <a:noFill/>
          <a:ln w="28575">
            <a:solidFill>
              <a:schemeClr val="accent4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077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/>
      <p:bldP spid="21" grpId="0"/>
      <p:bldP spid="22" grpId="0"/>
      <p:bldP spid="23" grpId="0"/>
      <p:bldP spid="27" grpId="0" animBg="1"/>
      <p:bldP spid="28" grpId="0" animBg="1"/>
      <p:bldP spid="29" grpId="0" animBg="1"/>
      <p:bldP spid="6" grpId="0" animBg="1"/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AD412-09CD-28BD-D3D8-D9BC4114F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76199"/>
            <a:ext cx="10955294" cy="768096"/>
          </a:xfrm>
        </p:spPr>
        <p:txBody>
          <a:bodyPr>
            <a:normAutofit/>
          </a:bodyPr>
          <a:lstStyle/>
          <a:p>
            <a:r>
              <a:rPr lang="en-US" dirty="0"/>
              <a:t>All nine RV32 I-Format Arithmetic Instructions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2BA4890-5A19-BC1F-3E05-9944AEC372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6738128"/>
              </p:ext>
            </p:extLst>
          </p:nvPr>
        </p:nvGraphicFramePr>
        <p:xfrm>
          <a:off x="1065684" y="1376303"/>
          <a:ext cx="9665208" cy="39326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978408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1110699373"/>
                    </a:ext>
                  </a:extLst>
                </a:gridCol>
              </a:tblGrid>
              <a:tr h="301237">
                <a:tc gridSpan="2"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88882">
                <a:tc gridSpan="2"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 err="1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[11:0] </a:t>
                      </a:r>
                      <a:endParaRPr lang="en-US" sz="17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0010011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2000" b="1" i="0" dirty="0" err="1">
                          <a:solidFill>
                            <a:schemeClr val="accent4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addi</a:t>
                      </a:r>
                      <a:endParaRPr lang="en-US" sz="2000" b="1" i="0" dirty="0">
                        <a:solidFill>
                          <a:schemeClr val="accent4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88882">
                <a:tc gridSpan="2"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[11:0]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0010011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slti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8968598"/>
                  </a:ext>
                </a:extLst>
              </a:tr>
              <a:tr h="388882">
                <a:tc gridSpan="2"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[11:0]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0010011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sltiu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6774115"/>
                  </a:ext>
                </a:extLst>
              </a:tr>
              <a:tr h="388882">
                <a:tc gridSpan="2"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[11:0]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0010011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xori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9922841"/>
                  </a:ext>
                </a:extLst>
              </a:tr>
              <a:tr h="388882">
                <a:tc gridSpan="2"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[11:0]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0010011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ori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5244450"/>
                  </a:ext>
                </a:extLst>
              </a:tr>
              <a:tr h="388882">
                <a:tc gridSpan="2"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[11:0]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85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0010011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andi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7760576"/>
                  </a:ext>
                </a:extLst>
              </a:tr>
              <a:tr h="388882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shamt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0010011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slli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950094"/>
                  </a:ext>
                </a:extLst>
              </a:tr>
              <a:tr h="388882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shamt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0010011</a:t>
                      </a:r>
                      <a:endParaRPr kumimoji="0" lang="en-US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srli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8979377"/>
                  </a:ext>
                </a:extLst>
              </a:tr>
              <a:tr h="388882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shamt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0010011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srai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924229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258AF39-01E3-8DE4-D3C8-A5802EEB9838}"/>
              </a:ext>
            </a:extLst>
          </p:cNvPr>
          <p:cNvSpPr txBox="1"/>
          <p:nvPr/>
        </p:nvSpPr>
        <p:spPr>
          <a:xfrm>
            <a:off x="3447535" y="926631"/>
            <a:ext cx="8612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Same funct3 fields as corresponding R-format operation (remember, no 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subi</a:t>
            </a:r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D107BE-52B6-FD6C-90A8-DF83DC51C13B}"/>
              </a:ext>
            </a:extLst>
          </p:cNvPr>
          <p:cNvSpPr txBox="1"/>
          <p:nvPr/>
        </p:nvSpPr>
        <p:spPr>
          <a:xfrm>
            <a:off x="172996" y="5366485"/>
            <a:ext cx="11788346" cy="1016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525" lvl="1" defTabSz="914377">
              <a:lnSpc>
                <a:spcPct val="85000"/>
              </a:lnSpc>
              <a:spcBef>
                <a:spcPts val="500"/>
              </a:spcBef>
              <a:buSzPct val="90000"/>
            </a:pPr>
            <a:r>
              <a:rPr lang="en-US" sz="2000" dirty="0">
                <a:solidFill>
                  <a:schemeClr val="accent2"/>
                </a:solidFill>
                <a:latin typeface="18 VAG Rounded Light   02390" pitchFamily="2" charset="0"/>
              </a:rPr>
              <a:t>“Shift by Immediate” instructions encode the </a:t>
            </a:r>
            <a:r>
              <a:rPr lang="en-US" sz="2000" b="1" u="sng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ift</a:t>
            </a:r>
            <a:r>
              <a:rPr lang="en-US" sz="2000" dirty="0">
                <a:solidFill>
                  <a:schemeClr val="accent2"/>
                </a:solidFill>
                <a:latin typeface="18 VAG Rounded Light   02390" pitchFamily="2" charset="0"/>
              </a:rPr>
              <a:t> </a:t>
            </a:r>
            <a:r>
              <a:rPr lang="en-US" sz="2000" b="1" u="sng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</a:t>
            </a:r>
            <a:r>
              <a:rPr lang="en-US" sz="2000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oun</a:t>
            </a:r>
            <a:r>
              <a:rPr lang="en-US" sz="2000" b="1" u="sng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sz="2000" dirty="0">
                <a:solidFill>
                  <a:schemeClr val="accent2"/>
                </a:solidFill>
                <a:latin typeface="18 VAG Rounded Light   02390" pitchFamily="2" charset="0"/>
              </a:rPr>
              <a:t> in the lower-order 5 bits.</a:t>
            </a:r>
            <a:endParaRPr lang="en-US" sz="2400" b="1" dirty="0">
              <a:solidFill>
                <a:schemeClr val="accent2"/>
              </a:solidFill>
              <a:latin typeface="18 VAG Rounded Bold   07390" pitchFamily="2" charset="0"/>
            </a:endParaRPr>
          </a:p>
          <a:p>
            <a:pPr marL="406400" lvl="2" indent="-280988" defTabSz="914377">
              <a:lnSpc>
                <a:spcPct val="85000"/>
              </a:lnSpc>
              <a:spcBef>
                <a:spcPts val="500"/>
              </a:spcBef>
              <a:buSzPct val="90000"/>
              <a:buFont typeface=".Hiragino Kaku Gothic Interface W3"/>
              <a:buChar char="▫"/>
            </a:pPr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We can only (meaningfully) shift 32-b word by 0-31 positions.</a:t>
            </a:r>
          </a:p>
          <a:p>
            <a:pPr marL="406400" lvl="2" indent="-280988" defTabSz="914377">
              <a:lnSpc>
                <a:spcPct val="85000"/>
              </a:lnSpc>
              <a:spcBef>
                <a:spcPts val="500"/>
              </a:spcBef>
              <a:buSzPct val="90000"/>
              <a:buFont typeface=".Hiragino Kaku Gothic Interface W3"/>
              <a:buChar char="▫"/>
            </a:pPr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One higher-order immediate bit used for </a:t>
            </a:r>
            <a:r>
              <a:rPr lang="en-US" sz="2000" dirty="0">
                <a:solidFill>
                  <a:schemeClr val="accent3"/>
                </a:solidFill>
                <a:latin typeface="18 VAG Rounded Light   02390" pitchFamily="2" charset="0"/>
              </a:rPr>
              <a:t>sign extend</a:t>
            </a:r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 (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srli</a:t>
            </a:r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 vs. 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srai</a:t>
            </a:r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). Same bit position as in R-Format!</a:t>
            </a:r>
            <a:endParaRPr lang="en-US" sz="1800" dirty="0">
              <a:solidFill>
                <a:schemeClr val="accent2"/>
              </a:solidFill>
              <a:latin typeface="18 VAG Rounded Light   02390" pitchFamily="2" charset="0"/>
            </a:endParaRP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2868ECAA-C189-AC2F-A3D5-6DA9CDC244C0}"/>
              </a:ext>
            </a:extLst>
          </p:cNvPr>
          <p:cNvSpPr/>
          <p:nvPr/>
        </p:nvSpPr>
        <p:spPr>
          <a:xfrm rot="5400000">
            <a:off x="5834553" y="873103"/>
            <a:ext cx="127470" cy="902044"/>
          </a:xfrm>
          <a:prstGeom prst="leftBrace">
            <a:avLst>
              <a:gd name="adj1" fmla="val 8333"/>
              <a:gd name="adj2" fmla="val 84101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8A417E-2773-A357-FA9E-E70F70786E69}"/>
              </a:ext>
            </a:extLst>
          </p:cNvPr>
          <p:cNvSpPr/>
          <p:nvPr/>
        </p:nvSpPr>
        <p:spPr>
          <a:xfrm>
            <a:off x="1522893" y="4909696"/>
            <a:ext cx="160638" cy="370703"/>
          </a:xfrm>
          <a:prstGeom prst="rect">
            <a:avLst/>
          </a:prstGeom>
          <a:noFill/>
          <a:ln w="28575">
            <a:solidFill>
              <a:schemeClr val="accent3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29ADBACA-66F7-C455-625E-69184B6CC8D0}"/>
              </a:ext>
            </a:extLst>
          </p:cNvPr>
          <p:cNvSpPr/>
          <p:nvPr/>
        </p:nvSpPr>
        <p:spPr>
          <a:xfrm>
            <a:off x="605481" y="4102443"/>
            <a:ext cx="284205" cy="1206542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930200E-D6BC-0458-C9A7-1A6CB129ABEA}"/>
              </a:ext>
            </a:extLst>
          </p:cNvPr>
          <p:cNvSpPr/>
          <p:nvPr/>
        </p:nvSpPr>
        <p:spPr>
          <a:xfrm>
            <a:off x="321276" y="4707924"/>
            <a:ext cx="284205" cy="630195"/>
          </a:xfrm>
          <a:custGeom>
            <a:avLst/>
            <a:gdLst>
              <a:gd name="connsiteX0" fmla="*/ 284205 w 284205"/>
              <a:gd name="connsiteY0" fmla="*/ 0 h 630195"/>
              <a:gd name="connsiteX1" fmla="*/ 172994 w 284205"/>
              <a:gd name="connsiteY1" fmla="*/ 49427 h 630195"/>
              <a:gd name="connsiteX2" fmla="*/ 86497 w 284205"/>
              <a:gd name="connsiteY2" fmla="*/ 86498 h 630195"/>
              <a:gd name="connsiteX3" fmla="*/ 61783 w 284205"/>
              <a:gd name="connsiteY3" fmla="*/ 123568 h 630195"/>
              <a:gd name="connsiteX4" fmla="*/ 37070 w 284205"/>
              <a:gd name="connsiteY4" fmla="*/ 197708 h 630195"/>
              <a:gd name="connsiteX5" fmla="*/ 24713 w 284205"/>
              <a:gd name="connsiteY5" fmla="*/ 234779 h 630195"/>
              <a:gd name="connsiteX6" fmla="*/ 12356 w 284205"/>
              <a:gd name="connsiteY6" fmla="*/ 271849 h 630195"/>
              <a:gd name="connsiteX7" fmla="*/ 0 w 284205"/>
              <a:gd name="connsiteY7" fmla="*/ 321276 h 630195"/>
              <a:gd name="connsiteX8" fmla="*/ 12356 w 284205"/>
              <a:gd name="connsiteY8" fmla="*/ 630195 h 630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4205" h="630195">
                <a:moveTo>
                  <a:pt x="284205" y="0"/>
                </a:moveTo>
                <a:cubicBezTo>
                  <a:pt x="247135" y="16476"/>
                  <a:pt x="210857" y="34864"/>
                  <a:pt x="172994" y="49427"/>
                </a:cubicBezTo>
                <a:cubicBezTo>
                  <a:pt x="78696" y="85696"/>
                  <a:pt x="164337" y="34603"/>
                  <a:pt x="86497" y="86498"/>
                </a:cubicBezTo>
                <a:cubicBezTo>
                  <a:pt x="78259" y="98855"/>
                  <a:pt x="67815" y="109997"/>
                  <a:pt x="61783" y="123568"/>
                </a:cubicBezTo>
                <a:cubicBezTo>
                  <a:pt x="51203" y="147373"/>
                  <a:pt x="45308" y="172995"/>
                  <a:pt x="37070" y="197708"/>
                </a:cubicBezTo>
                <a:lnTo>
                  <a:pt x="24713" y="234779"/>
                </a:lnTo>
                <a:cubicBezTo>
                  <a:pt x="20594" y="247136"/>
                  <a:pt x="15515" y="259213"/>
                  <a:pt x="12356" y="271849"/>
                </a:cubicBezTo>
                <a:lnTo>
                  <a:pt x="0" y="321276"/>
                </a:lnTo>
                <a:cubicBezTo>
                  <a:pt x="12917" y="605469"/>
                  <a:pt x="12356" y="502415"/>
                  <a:pt x="12356" y="630195"/>
                </a:cubicBezTo>
              </a:path>
            </a:pathLst>
          </a:custGeom>
          <a:noFill/>
          <a:ln w="28575">
            <a:headEnd type="none"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799EA48-5AD9-E197-64B6-13E07DFE685A}"/>
              </a:ext>
            </a:extLst>
          </p:cNvPr>
          <p:cNvSpPr/>
          <p:nvPr/>
        </p:nvSpPr>
        <p:spPr>
          <a:xfrm>
            <a:off x="5447265" y="4516691"/>
            <a:ext cx="998139" cy="792294"/>
          </a:xfrm>
          <a:prstGeom prst="rect">
            <a:avLst/>
          </a:prstGeom>
          <a:noFill/>
          <a:ln w="28575">
            <a:solidFill>
              <a:schemeClr val="accent3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72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animBg="1"/>
      <p:bldP spid="12" grpId="0" animBg="1"/>
      <p:bldP spid="13" grpId="0" animBg="1"/>
      <p:bldP spid="14" grpId="0" animBg="1"/>
      <p:bldP spid="1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564F11-95FD-325A-5C5B-FD8038A95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Language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R-Format Layout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I-Format Layout</a:t>
            </a:r>
          </a:p>
          <a:p>
            <a:r>
              <a:rPr lang="en-US" dirty="0"/>
              <a:t>I-Format: Load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S-Format Layout (Store)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7E76E6-F0BB-4659-02C8-6F7EF33DE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I-Format:</a:t>
            </a:r>
            <a:br>
              <a:rPr lang="en-US" dirty="0"/>
            </a:br>
            <a:r>
              <a:rPr lang="en-US" dirty="0"/>
              <a:t>Load</a:t>
            </a:r>
          </a:p>
        </p:txBody>
      </p:sp>
    </p:spTree>
    <p:extLst>
      <p:ext uri="{BB962C8B-B14F-4D97-AF65-F5344CB8AC3E}">
        <p14:creationId xmlns:p14="http://schemas.microsoft.com/office/powerpoint/2010/main" val="11016559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0BD05-07B7-ECD9-F5A5-26632DF8B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76199"/>
            <a:ext cx="10930580" cy="768096"/>
          </a:xfrm>
        </p:spPr>
        <p:txBody>
          <a:bodyPr>
            <a:noAutofit/>
          </a:bodyPr>
          <a:lstStyle/>
          <a:p>
            <a:r>
              <a:rPr lang="en-US" dirty="0"/>
              <a:t>Load Instructions Are Also I-Format: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DA5268-6133-6163-FB70-C848FDFA3A18}"/>
              </a:ext>
            </a:extLst>
          </p:cNvPr>
          <p:cNvSpPr/>
          <p:nvPr/>
        </p:nvSpPr>
        <p:spPr>
          <a:xfrm>
            <a:off x="2865943" y="961689"/>
            <a:ext cx="6460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 algn="ctr"/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lw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 x14, 8(x2)</a:t>
            </a: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DB411115-0F62-143C-E514-3F54A2267B90}"/>
              </a:ext>
            </a:extLst>
          </p:cNvPr>
          <p:cNvSpPr/>
          <p:nvPr/>
        </p:nvSpPr>
        <p:spPr>
          <a:xfrm>
            <a:off x="4750903" y="1879866"/>
            <a:ext cx="2690191" cy="253569"/>
          </a:xfrm>
          <a:prstGeom prst="downArrow">
            <a:avLst/>
          </a:prstGeom>
          <a:solidFill>
            <a:schemeClr val="accent2"/>
          </a:solidFill>
          <a:ln w="28575">
            <a:noFill/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1042640-7BA4-9F5F-AC26-016642D4A6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2298031"/>
              </p:ext>
            </p:extLst>
          </p:nvPr>
        </p:nvGraphicFramePr>
        <p:xfrm>
          <a:off x="897631" y="2961143"/>
          <a:ext cx="10396734" cy="14681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 gridSpan="8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dirty="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000000001000</a:t>
                      </a:r>
                      <a:endParaRPr lang="en-US" sz="2800" dirty="0"/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dirty="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00010</a:t>
                      </a:r>
                      <a:endParaRPr lang="en-US" sz="2800" dirty="0"/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dirty="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010</a:t>
                      </a:r>
                      <a:endParaRPr lang="en-US" sz="2800" dirty="0"/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dirty="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01110</a:t>
                      </a:r>
                      <a:endParaRPr lang="en-US" sz="2800" dirty="0"/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1" dirty="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0000011</a:t>
                      </a:r>
                      <a:endParaRPr lang="en-US" sz="2800" dirty="0"/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263462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02ED719B-A708-79EB-A964-AA0793C18EA4}"/>
              </a:ext>
            </a:extLst>
          </p:cNvPr>
          <p:cNvSpPr txBox="1"/>
          <p:nvPr/>
        </p:nvSpPr>
        <p:spPr>
          <a:xfrm>
            <a:off x="6331756" y="2337379"/>
            <a:ext cx="16979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“load word”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9CECC7C4-5FA9-8482-8DBE-27E57ACB970A}"/>
              </a:ext>
            </a:extLst>
          </p:cNvPr>
          <p:cNvSpPr/>
          <p:nvPr/>
        </p:nvSpPr>
        <p:spPr>
          <a:xfrm>
            <a:off x="6969211" y="2757939"/>
            <a:ext cx="74140" cy="1000897"/>
          </a:xfrm>
          <a:custGeom>
            <a:avLst/>
            <a:gdLst>
              <a:gd name="connsiteX0" fmla="*/ 74140 w 74140"/>
              <a:gd name="connsiteY0" fmla="*/ 0 h 1000897"/>
              <a:gd name="connsiteX1" fmla="*/ 49427 w 74140"/>
              <a:gd name="connsiteY1" fmla="*/ 160637 h 1000897"/>
              <a:gd name="connsiteX2" fmla="*/ 37070 w 74140"/>
              <a:gd name="connsiteY2" fmla="*/ 383059 h 1000897"/>
              <a:gd name="connsiteX3" fmla="*/ 12356 w 74140"/>
              <a:gd name="connsiteY3" fmla="*/ 630194 h 1000897"/>
              <a:gd name="connsiteX4" fmla="*/ 0 w 74140"/>
              <a:gd name="connsiteY4" fmla="*/ 691978 h 1000897"/>
              <a:gd name="connsiteX5" fmla="*/ 12356 w 74140"/>
              <a:gd name="connsiteY5" fmla="*/ 926756 h 1000897"/>
              <a:gd name="connsiteX6" fmla="*/ 24713 w 74140"/>
              <a:gd name="connsiteY6" fmla="*/ 1000897 h 1000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140" h="1000897">
                <a:moveTo>
                  <a:pt x="74140" y="0"/>
                </a:moveTo>
                <a:cubicBezTo>
                  <a:pt x="61183" y="64781"/>
                  <a:pt x="55038" y="87690"/>
                  <a:pt x="49427" y="160637"/>
                </a:cubicBezTo>
                <a:cubicBezTo>
                  <a:pt x="43732" y="234673"/>
                  <a:pt x="42009" y="308968"/>
                  <a:pt x="37070" y="383059"/>
                </a:cubicBezTo>
                <a:cubicBezTo>
                  <a:pt x="32168" y="456591"/>
                  <a:pt x="24027" y="554328"/>
                  <a:pt x="12356" y="630194"/>
                </a:cubicBezTo>
                <a:cubicBezTo>
                  <a:pt x="9162" y="650952"/>
                  <a:pt x="4119" y="671383"/>
                  <a:pt x="0" y="691978"/>
                </a:cubicBezTo>
                <a:cubicBezTo>
                  <a:pt x="4119" y="770237"/>
                  <a:pt x="5261" y="848710"/>
                  <a:pt x="12356" y="926756"/>
                </a:cubicBezTo>
                <a:cubicBezTo>
                  <a:pt x="28621" y="1105670"/>
                  <a:pt x="24713" y="827362"/>
                  <a:pt x="24713" y="1000897"/>
                </a:cubicBezTo>
              </a:path>
            </a:pathLst>
          </a:custGeom>
          <a:noFill/>
          <a:ln w="28575">
            <a:solidFill>
              <a:schemeClr val="accent4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DB6FB1-9AC7-F731-EC88-7CA0E67476CA}"/>
              </a:ext>
            </a:extLst>
          </p:cNvPr>
          <p:cNvSpPr txBox="1"/>
          <p:nvPr/>
        </p:nvSpPr>
        <p:spPr>
          <a:xfrm>
            <a:off x="726942" y="5878988"/>
            <a:ext cx="7518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Load address = (Base Register) + (Immediate Offset)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005D02-8A96-3D05-4FD6-4FD2996939C8}"/>
              </a:ext>
            </a:extLst>
          </p:cNvPr>
          <p:cNvSpPr txBox="1"/>
          <p:nvPr/>
        </p:nvSpPr>
        <p:spPr>
          <a:xfrm>
            <a:off x="7646896" y="4889911"/>
            <a:ext cx="10893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endParaRPr lang="en-US" sz="2400" b="1" dirty="0">
              <a:solidFill>
                <a:schemeClr val="accent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14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2BA5A8-AA8A-AFF8-FF26-3C051060DBD9}"/>
              </a:ext>
            </a:extLst>
          </p:cNvPr>
          <p:cNvSpPr txBox="1"/>
          <p:nvPr/>
        </p:nvSpPr>
        <p:spPr>
          <a:xfrm>
            <a:off x="4636926" y="4891987"/>
            <a:ext cx="19332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rs1</a:t>
            </a:r>
            <a:r>
              <a:rPr lang="en-US" sz="2400" dirty="0">
                <a:solidFill>
                  <a:schemeClr val="accent6"/>
                </a:solidFill>
                <a:latin typeface="18 VAG Rounded Light   02390" pitchFamily="2" charset="0"/>
                <a:cs typeface="Courier New" panose="02070309020205020404" pitchFamily="49" charset="0"/>
              </a:rPr>
              <a:t> (“</a:t>
            </a:r>
            <a:r>
              <a:rPr lang="en-US" sz="24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2400" dirty="0">
                <a:solidFill>
                  <a:schemeClr val="accent6"/>
                </a:solidFill>
                <a:latin typeface="18 VAG Rounded Light   02390" pitchFamily="2" charset="0"/>
                <a:cs typeface="Courier New" panose="02070309020205020404" pitchFamily="49" charset="0"/>
              </a:rPr>
              <a:t>”)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F0EECD-76A5-C126-3ABE-2806A98DB15A}"/>
              </a:ext>
            </a:extLst>
          </p:cNvPr>
          <p:cNvSpPr txBox="1"/>
          <p:nvPr/>
        </p:nvSpPr>
        <p:spPr>
          <a:xfrm>
            <a:off x="1478156" y="4891987"/>
            <a:ext cx="26204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imm</a:t>
            </a:r>
            <a:r>
              <a:rPr lang="en-US" sz="24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accent5"/>
                </a:solidFill>
                <a:latin typeface="18 VAG Rounded Light   02390" pitchFamily="2" charset="0"/>
                <a:cs typeface="Courier New" panose="02070309020205020404" pitchFamily="49" charset="0"/>
              </a:rPr>
              <a:t>(“</a:t>
            </a:r>
            <a:r>
              <a:rPr lang="en-US" sz="24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en-US" sz="2400" dirty="0">
                <a:solidFill>
                  <a:schemeClr val="accent5"/>
                </a:solidFill>
                <a:latin typeface="18 VAG Rounded Light   02390" pitchFamily="2" charset="0"/>
                <a:cs typeface="Courier New" panose="02070309020205020404" pitchFamily="49" charset="0"/>
              </a:rPr>
              <a:t>”)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+8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E41EFFC8-E50E-7D50-4FF3-10B4A7027FE7}"/>
              </a:ext>
            </a:extLst>
          </p:cNvPr>
          <p:cNvSpPr/>
          <p:nvPr/>
        </p:nvSpPr>
        <p:spPr>
          <a:xfrm rot="16200000">
            <a:off x="8061287" y="4018826"/>
            <a:ext cx="260549" cy="1449388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C3BEA3C1-B4E3-9AF6-A9D6-D06743AFF876}"/>
              </a:ext>
            </a:extLst>
          </p:cNvPr>
          <p:cNvSpPr/>
          <p:nvPr/>
        </p:nvSpPr>
        <p:spPr>
          <a:xfrm rot="16200000">
            <a:off x="5450338" y="4018826"/>
            <a:ext cx="260549" cy="1449388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 Brace 27">
            <a:extLst>
              <a:ext uri="{FF2B5EF4-FFF2-40B4-BE49-F238E27FC236}">
                <a16:creationId xmlns:a16="http://schemas.microsoft.com/office/drawing/2014/main" id="{032C64C7-745A-0475-5646-AE7DDECA594C}"/>
              </a:ext>
            </a:extLst>
          </p:cNvPr>
          <p:cNvSpPr/>
          <p:nvPr/>
        </p:nvSpPr>
        <p:spPr>
          <a:xfrm rot="16200000">
            <a:off x="2641834" y="2869046"/>
            <a:ext cx="276664" cy="3765065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44BECF-6A7C-698E-1251-256ABC573E5D}"/>
              </a:ext>
            </a:extLst>
          </p:cNvPr>
          <p:cNvSpPr txBox="1"/>
          <p:nvPr/>
        </p:nvSpPr>
        <p:spPr>
          <a:xfrm>
            <a:off x="8846926" y="2337942"/>
            <a:ext cx="2570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Load opcode</a:t>
            </a:r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D5E31BDD-8220-86B9-CF8E-551D4CD9A53C}"/>
              </a:ext>
            </a:extLst>
          </p:cNvPr>
          <p:cNvSpPr/>
          <p:nvPr/>
        </p:nvSpPr>
        <p:spPr>
          <a:xfrm rot="5400000">
            <a:off x="10076768" y="1696350"/>
            <a:ext cx="173736" cy="2261460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838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 animBg="1"/>
      <p:bldP spid="23" grpId="0"/>
      <p:bldP spid="24" grpId="0"/>
      <p:bldP spid="25" grpId="0"/>
      <p:bldP spid="26" grpId="0" animBg="1"/>
      <p:bldP spid="27" grpId="0" animBg="1"/>
      <p:bldP spid="28" grpId="0" animBg="1"/>
      <p:bldP spid="30" grpId="0"/>
      <p:bldP spid="31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27A5B-28F7-78D0-CFAB-0E3BCFB30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I-Format Instruction Layout: Loads</a:t>
            </a:r>
          </a:p>
        </p:txBody>
      </p:sp>
      <p:sp>
        <p:nvSpPr>
          <p:cNvPr id="38" name="Content Placeholder 37">
            <a:extLst>
              <a:ext uri="{FF2B5EF4-FFF2-40B4-BE49-F238E27FC236}">
                <a16:creationId xmlns:a16="http://schemas.microsoft.com/office/drawing/2014/main" id="{1AAAEDF2-2111-FB63-3C8C-5595E2135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3" y="916710"/>
            <a:ext cx="11332079" cy="646331"/>
          </a:xfrm>
        </p:spPr>
        <p:txBody>
          <a:bodyPr>
            <a:noAutofit/>
          </a:bodyPr>
          <a:lstStyle/>
          <a:p>
            <a:r>
              <a:rPr lang="en-US" sz="3200" dirty="0"/>
              <a:t>Load instructions use I-Format: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584286-404E-6640-D256-BB03E390E9A4}"/>
              </a:ext>
            </a:extLst>
          </p:cNvPr>
          <p:cNvSpPr txBox="1"/>
          <p:nvPr/>
        </p:nvSpPr>
        <p:spPr>
          <a:xfrm>
            <a:off x="8342017" y="3641046"/>
            <a:ext cx="31424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/>
                </a:solidFill>
                <a:latin typeface="18 VAG Rounded Light   02390" pitchFamily="2" charset="0"/>
              </a:rPr>
              <a:t>“Destination” Register </a:t>
            </a:r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receives value loaded from memory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F637AF-C795-3320-04B7-46A3A8264DFE}"/>
              </a:ext>
            </a:extLst>
          </p:cNvPr>
          <p:cNvSpPr txBox="1"/>
          <p:nvPr/>
        </p:nvSpPr>
        <p:spPr>
          <a:xfrm>
            <a:off x="4746294" y="3641047"/>
            <a:ext cx="28649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18 VAG Rounded Light   02390" pitchFamily="2" charset="0"/>
              </a:rPr>
              <a:t>“</a:t>
            </a:r>
            <a:r>
              <a:rPr lang="en-US" sz="24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2400" dirty="0">
                <a:solidFill>
                  <a:schemeClr val="accent6"/>
                </a:solidFill>
                <a:latin typeface="18 VAG Rounded Light   02390" pitchFamily="2" charset="0"/>
              </a:rPr>
              <a:t>” Register</a:t>
            </a:r>
          </a:p>
          <a:p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Base address of load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4F4BC157-5690-328F-C150-E3CB1D1611FA}"/>
              </a:ext>
            </a:extLst>
          </p:cNvPr>
          <p:cNvSpPr/>
          <p:nvPr/>
        </p:nvSpPr>
        <p:spPr>
          <a:xfrm rot="16200000">
            <a:off x="8124763" y="2658216"/>
            <a:ext cx="173735" cy="1609723"/>
          </a:xfrm>
          <a:prstGeom prst="leftBrace">
            <a:avLst>
              <a:gd name="adj1" fmla="val 8333"/>
              <a:gd name="adj2" fmla="val 75890"/>
            </a:avLst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10CCDAF8-1556-6F36-A3CC-37B9DDE7B291}"/>
              </a:ext>
            </a:extLst>
          </p:cNvPr>
          <p:cNvSpPr/>
          <p:nvPr/>
        </p:nvSpPr>
        <p:spPr>
          <a:xfrm rot="16200000">
            <a:off x="5527516" y="2658216"/>
            <a:ext cx="173734" cy="1609723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2EC446-7F18-3C9C-671C-466562B9CAEF}"/>
              </a:ext>
            </a:extLst>
          </p:cNvPr>
          <p:cNvSpPr txBox="1"/>
          <p:nvPr/>
        </p:nvSpPr>
        <p:spPr>
          <a:xfrm>
            <a:off x="800041" y="3656888"/>
            <a:ext cx="34383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18 VAG Rounded Light   02390" pitchFamily="2" charset="0"/>
              </a:rPr>
              <a:t>Immediate “</a:t>
            </a:r>
            <a:r>
              <a:rPr lang="en-US" sz="24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en-US" sz="2400" dirty="0">
                <a:solidFill>
                  <a:schemeClr val="accent5"/>
                </a:solidFill>
                <a:latin typeface="18 VAG Rounded Light   02390" pitchFamily="2" charset="0"/>
              </a:rPr>
              <a:t>”</a:t>
            </a: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added to base address to form memory address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2741052A-8A54-8556-6334-640EE0F19EAA}"/>
              </a:ext>
            </a:extLst>
          </p:cNvPr>
          <p:cNvSpPr/>
          <p:nvPr/>
        </p:nvSpPr>
        <p:spPr>
          <a:xfrm rot="16200000">
            <a:off x="2738505" y="1537547"/>
            <a:ext cx="173735" cy="3851063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41A428F-390D-7543-FF4E-31057B5F02F2}"/>
              </a:ext>
            </a:extLst>
          </p:cNvPr>
          <p:cNvSpPr/>
          <p:nvPr/>
        </p:nvSpPr>
        <p:spPr>
          <a:xfrm>
            <a:off x="9378167" y="992065"/>
            <a:ext cx="2576555" cy="1051179"/>
          </a:xfrm>
          <a:prstGeom prst="rect">
            <a:avLst/>
          </a:prstGeom>
          <a:solidFill>
            <a:schemeClr val="accent3"/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000" dirty="0">
                <a:latin typeface="18 VAG Rounded Light   02390" pitchFamily="2" charset="0"/>
              </a:rPr>
              <a:t>All load instructions have opcode 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0000011</a:t>
            </a:r>
            <a:r>
              <a:rPr lang="en-US" sz="2000" dirty="0">
                <a:latin typeface="18 VAG Rounded Light   02390" pitchFamily="2" charset="0"/>
              </a:rPr>
              <a:t>.</a:t>
            </a:r>
          </a:p>
        </p:txBody>
      </p:sp>
      <p:graphicFrame>
        <p:nvGraphicFramePr>
          <p:cNvPr id="33" name="Table 5">
            <a:extLst>
              <a:ext uri="{FF2B5EF4-FFF2-40B4-BE49-F238E27FC236}">
                <a16:creationId xmlns:a16="http://schemas.microsoft.com/office/drawing/2014/main" id="{B393B6A9-9CB8-DD92-142E-D2AD7D258F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0950244"/>
              </p:ext>
            </p:extLst>
          </p:nvPr>
        </p:nvGraphicFramePr>
        <p:xfrm>
          <a:off x="899841" y="2230426"/>
          <a:ext cx="10396734" cy="9844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19480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sp>
        <p:nvSpPr>
          <p:cNvPr id="36" name="Left Brace 35">
            <a:extLst>
              <a:ext uri="{FF2B5EF4-FFF2-40B4-BE49-F238E27FC236}">
                <a16:creationId xmlns:a16="http://schemas.microsoft.com/office/drawing/2014/main" id="{6960F2C3-AC5C-6D5B-3B55-CAF61C1A9F69}"/>
              </a:ext>
            </a:extLst>
          </p:cNvPr>
          <p:cNvSpPr/>
          <p:nvPr/>
        </p:nvSpPr>
        <p:spPr>
          <a:xfrm rot="5400000">
            <a:off x="10076768" y="1050174"/>
            <a:ext cx="173736" cy="2261460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4CEA3B3-1C80-44BF-3EF2-709E864A9AF4}"/>
              </a:ext>
            </a:extLst>
          </p:cNvPr>
          <p:cNvSpPr/>
          <p:nvPr/>
        </p:nvSpPr>
        <p:spPr>
          <a:xfrm>
            <a:off x="2909451" y="1357106"/>
            <a:ext cx="6460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 algn="ctr"/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loadop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rd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imm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(rs1)</a:t>
            </a:r>
            <a:endParaRPr lang="en-US" sz="3600" b="1" dirty="0">
              <a:solidFill>
                <a:schemeClr val="accent5"/>
              </a:solidFill>
              <a:latin typeface="Courier"/>
              <a:cs typeface="Courier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962293A-1701-C036-52B1-904124BDB9F6}"/>
              </a:ext>
            </a:extLst>
          </p:cNvPr>
          <p:cNvSpPr txBox="1"/>
          <p:nvPr/>
        </p:nvSpPr>
        <p:spPr>
          <a:xfrm>
            <a:off x="3054096" y="2967264"/>
            <a:ext cx="61081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that load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240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animBg="1"/>
      <p:bldP spid="6" grpId="0" animBg="1"/>
      <p:bldP spid="10" grpId="0"/>
      <p:bldP spid="11" grpId="0" animBg="1"/>
      <p:bldP spid="19" grpId="0" animBg="1"/>
      <p:bldP spid="3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E4887-F5F4-A904-EDB4-84CD6A462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five RV32 Load Instructions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9583BD-14D8-31ED-313A-760C7A80A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4" y="3749204"/>
            <a:ext cx="8122554" cy="2785708"/>
          </a:xfrm>
        </p:spPr>
        <p:txBody>
          <a:bodyPr>
            <a:normAutofit lnSpcReduction="10000"/>
          </a:bodyPr>
          <a:lstStyle/>
          <a:p>
            <a:pPr>
              <a:buClr>
                <a:schemeClr val="bg1"/>
              </a:buClr>
            </a:pPr>
            <a:r>
              <a:rPr lang="en-US" sz="24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lb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/>
              <a:t>“load byte,” </a:t>
            </a:r>
            <a:r>
              <a:rPr lang="en-US" sz="24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lh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/>
              <a:t>“load halfword” (16 bits)</a:t>
            </a:r>
          </a:p>
          <a:p>
            <a:pPr lvl="1">
              <a:buClr>
                <a:schemeClr val="accent2"/>
              </a:buClr>
            </a:pPr>
            <a:r>
              <a:rPr lang="en-US" sz="2000" i="1" dirty="0">
                <a:solidFill>
                  <a:schemeClr val="accent3"/>
                </a:solidFill>
              </a:rPr>
              <a:t>Sign extend</a:t>
            </a:r>
            <a:r>
              <a:rPr lang="en-US" sz="2000" dirty="0"/>
              <a:t> to fill upper bits of destination 32-bit register.</a:t>
            </a:r>
          </a:p>
          <a:p>
            <a:pPr>
              <a:buClr>
                <a:schemeClr val="bg1"/>
              </a:buClr>
            </a:pPr>
            <a:r>
              <a:rPr lang="en-US" sz="24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lbu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/>
              <a:t>“load unsigned byte,”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lhu</a:t>
            </a:r>
            <a:r>
              <a:rPr lang="en-US" sz="2400" dirty="0">
                <a:solidFill>
                  <a:schemeClr val="bg1"/>
                </a:solidFill>
              </a:rPr>
              <a:t>: </a:t>
            </a:r>
            <a:r>
              <a:rPr lang="en-US" sz="2400" dirty="0"/>
              <a:t>“load unsigned halfword”</a:t>
            </a:r>
          </a:p>
          <a:p>
            <a:pPr lvl="1">
              <a:buClr>
                <a:schemeClr val="accent2"/>
              </a:buClr>
            </a:pPr>
            <a:r>
              <a:rPr lang="en-US" sz="2000" i="1" dirty="0">
                <a:solidFill>
                  <a:schemeClr val="accent3"/>
                </a:solidFill>
              </a:rPr>
              <a:t>Zero extend</a:t>
            </a:r>
            <a:r>
              <a:rPr lang="en-US" sz="2000" dirty="0"/>
              <a:t> to fill upper bits of destination 32-bit register.</a:t>
            </a:r>
          </a:p>
          <a:p>
            <a:r>
              <a:rPr lang="en-US" sz="2400" dirty="0"/>
              <a:t>Note no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lwu</a:t>
            </a:r>
            <a:r>
              <a:rPr lang="en-US" sz="2400" dirty="0"/>
              <a:t> instruction in RISC-V.</a:t>
            </a:r>
          </a:p>
          <a:p>
            <a:pPr lvl="1"/>
            <a:r>
              <a:rPr lang="en-US" sz="2000" dirty="0"/>
              <a:t>Simplicity: No need to sign/zero extend</a:t>
            </a:r>
            <a:br>
              <a:rPr lang="en-US" sz="2000" dirty="0"/>
            </a:br>
            <a:r>
              <a:rPr lang="en-US" sz="2000" dirty="0"/>
              <a:t>when copying 32 bits into 32-bit register.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E370B23F-CD9F-9E7E-4CCE-28F0934FD7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5123743"/>
              </p:ext>
            </p:extLst>
          </p:nvPr>
        </p:nvGraphicFramePr>
        <p:xfrm>
          <a:off x="1065684" y="1376303"/>
          <a:ext cx="9665208" cy="23233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08960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978408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1110699373"/>
                    </a:ext>
                  </a:extLst>
                </a:gridCol>
              </a:tblGrid>
              <a:tr h="301237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88882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[11:0]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0000011</a:t>
                      </a:r>
                      <a:endParaRPr kumimoji="0" lang="en-US" sz="2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2000" b="1" i="0" dirty="0" err="1">
                          <a:solidFill>
                            <a:schemeClr val="accent4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lb</a:t>
                      </a:r>
                      <a:endParaRPr lang="en-US" sz="2000" b="1" i="0" dirty="0">
                        <a:solidFill>
                          <a:schemeClr val="accent4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88882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[11:0]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0000011</a:t>
                      </a:r>
                      <a:endParaRPr kumimoji="0" lang="en-US" sz="2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lh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8968598"/>
                  </a:ext>
                </a:extLst>
              </a:tr>
              <a:tr h="388882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[11:0]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0000011</a:t>
                      </a:r>
                      <a:endParaRPr kumimoji="0" lang="en-US" sz="2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lw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6774115"/>
                  </a:ext>
                </a:extLst>
              </a:tr>
              <a:tr h="388882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[11:0]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0000011</a:t>
                      </a:r>
                      <a:endParaRPr kumimoji="0" lang="en-US" sz="2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lbu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9922841"/>
                  </a:ext>
                </a:extLst>
              </a:tr>
              <a:tr h="388882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[11:0]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0000011</a:t>
                      </a:r>
                      <a:endParaRPr kumimoji="0" lang="en-US" sz="2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lhu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524445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4EFD49F-F002-7F46-B31E-3D1D49B071F7}"/>
              </a:ext>
            </a:extLst>
          </p:cNvPr>
          <p:cNvSpPr txBox="1"/>
          <p:nvPr/>
        </p:nvSpPr>
        <p:spPr>
          <a:xfrm>
            <a:off x="3447535" y="926631"/>
            <a:ext cx="61353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Encodes data size and “</a:t>
            </a:r>
            <a:r>
              <a:rPr lang="en-US" sz="2000" dirty="0" err="1">
                <a:solidFill>
                  <a:schemeClr val="accent3"/>
                </a:solidFill>
                <a:latin typeface="18 VAG Rounded Light   02390" pitchFamily="2" charset="0"/>
              </a:rPr>
              <a:t>signedness</a:t>
            </a:r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” of load operation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BA076EA0-6E50-39EE-50CF-B7ED240D6746}"/>
              </a:ext>
            </a:extLst>
          </p:cNvPr>
          <p:cNvSpPr/>
          <p:nvPr/>
        </p:nvSpPr>
        <p:spPr>
          <a:xfrm rot="5400000">
            <a:off x="5834553" y="873103"/>
            <a:ext cx="127470" cy="902044"/>
          </a:xfrm>
          <a:prstGeom prst="leftBrace">
            <a:avLst>
              <a:gd name="adj1" fmla="val 8333"/>
              <a:gd name="adj2" fmla="val 84101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F940CD1-3A6F-640A-BB61-B48422DC0DCE}"/>
              </a:ext>
            </a:extLst>
          </p:cNvPr>
          <p:cNvGrpSpPr/>
          <p:nvPr/>
        </p:nvGrpSpPr>
        <p:grpSpPr>
          <a:xfrm>
            <a:off x="8410967" y="4114800"/>
            <a:ext cx="3752078" cy="1140418"/>
            <a:chOff x="8410967" y="4114800"/>
            <a:chExt cx="3752078" cy="1140418"/>
          </a:xfrm>
        </p:grpSpPr>
        <p:sp>
          <p:nvSpPr>
            <p:cNvPr id="8" name="Rectangle 2">
              <a:extLst>
                <a:ext uri="{FF2B5EF4-FFF2-40B4-BE49-F238E27FC236}">
                  <a16:creationId xmlns:a16="http://schemas.microsoft.com/office/drawing/2014/main" id="{19302284-43AC-085B-4480-8499285981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6299" y="4596384"/>
              <a:ext cx="1476746" cy="6588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square" lIns="21431" tIns="21431" rIns="21431" bIns="21431">
              <a:spAutoFit/>
            </a:bodyPr>
            <a:lstStyle>
              <a:lvl1pPr algn="l">
                <a:defRPr sz="1200">
                  <a:solidFill>
                    <a:schemeClr val="tx1"/>
                  </a:solidFill>
                  <a:latin typeface="Gill Sans" charset="0"/>
                </a:defRPr>
              </a:lvl1pPr>
              <a:lvl2pPr algn="l">
                <a:defRPr sz="1200">
                  <a:solidFill>
                    <a:schemeClr val="tx1"/>
                  </a:solidFill>
                  <a:latin typeface="Gill Sans" charset="0"/>
                </a:defRPr>
              </a:lvl2pPr>
              <a:lvl3pPr algn="l">
                <a:defRPr sz="1200">
                  <a:solidFill>
                    <a:schemeClr val="tx1"/>
                  </a:solidFill>
                  <a:latin typeface="Gill Sans" charset="0"/>
                </a:defRPr>
              </a:lvl3pPr>
              <a:lvl4pPr algn="l">
                <a:defRPr sz="1200">
                  <a:solidFill>
                    <a:schemeClr val="tx1"/>
                  </a:solidFill>
                  <a:latin typeface="Gill Sans" charset="0"/>
                </a:defRPr>
              </a:lvl4pPr>
              <a:lvl5pPr algn="l">
                <a:defRPr sz="1200">
                  <a:solidFill>
                    <a:schemeClr val="tx1"/>
                  </a:solidFill>
                  <a:latin typeface="Gill Sans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9pPr>
            </a:lstStyle>
            <a:p>
              <a:pPr>
                <a:spcBef>
                  <a:spcPts val="1259"/>
                </a:spcBef>
              </a:pPr>
              <a:r>
                <a:rPr lang="en-US" altLang="en-US" sz="2000" dirty="0">
                  <a:solidFill>
                    <a:schemeClr val="accent1"/>
                  </a:solidFill>
                  <a:latin typeface="18 VAG Rounded Light   02390" pitchFamily="2" charset="0"/>
                  <a:ea typeface="Lucida Grande" charset="0"/>
                  <a:cs typeface="Lucida Grande" charset="0"/>
                  <a:sym typeface="Lucida Grande" charset="0"/>
                </a:rPr>
                <a:t>Load data in lower bits</a:t>
              </a:r>
            </a:p>
          </p:txBody>
        </p:sp>
        <p:sp>
          <p:nvSpPr>
            <p:cNvPr id="15" name="Rectangle 17">
              <a:extLst>
                <a:ext uri="{FF2B5EF4-FFF2-40B4-BE49-F238E27FC236}">
                  <a16:creationId xmlns:a16="http://schemas.microsoft.com/office/drawing/2014/main" id="{745D0E7E-74B2-E907-BE8A-82B4B49D671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9803" y="4114800"/>
              <a:ext cx="3274934" cy="3510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21431" tIns="21431" rIns="21431" bIns="21431">
              <a:spAutoFit/>
            </a:bodyPr>
            <a:lstStyle>
              <a:lvl1pPr algn="l">
                <a:defRPr sz="1200">
                  <a:solidFill>
                    <a:schemeClr val="tx1"/>
                  </a:solidFill>
                  <a:latin typeface="Gill Sans" charset="0"/>
                </a:defRPr>
              </a:lvl1pPr>
              <a:lvl2pPr algn="l">
                <a:defRPr sz="1200">
                  <a:solidFill>
                    <a:schemeClr val="tx1"/>
                  </a:solidFill>
                  <a:latin typeface="Gill Sans" charset="0"/>
                </a:defRPr>
              </a:lvl2pPr>
              <a:lvl3pPr algn="l">
                <a:defRPr sz="1200">
                  <a:solidFill>
                    <a:schemeClr val="tx1"/>
                  </a:solidFill>
                  <a:latin typeface="Gill Sans" charset="0"/>
                </a:defRPr>
              </a:lvl3pPr>
              <a:lvl4pPr algn="l">
                <a:defRPr sz="1200">
                  <a:solidFill>
                    <a:schemeClr val="tx1"/>
                  </a:solidFill>
                  <a:latin typeface="Gill Sans" charset="0"/>
                </a:defRPr>
              </a:lvl4pPr>
              <a:lvl5pPr algn="l">
                <a:defRPr sz="1200">
                  <a:solidFill>
                    <a:schemeClr val="tx1"/>
                  </a:solidFill>
                  <a:latin typeface="Gill Sans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9pPr>
            </a:lstStyle>
            <a:p>
              <a:r>
                <a:rPr lang="en-US" altLang="en-US" sz="2000" b="1" dirty="0" err="1">
                  <a:solidFill>
                    <a:schemeClr val="accent3"/>
                  </a:solidFill>
                  <a:latin typeface="Courier" pitchFamily="49" charset="0"/>
                  <a:ea typeface="Courier" charset="0"/>
                  <a:cs typeface="Courier" charset="0"/>
                  <a:sym typeface="Courier" charset="0"/>
                </a:rPr>
                <a:t>xxxx</a:t>
              </a:r>
              <a:r>
                <a:rPr lang="en-US" altLang="en-US" sz="2000" b="1" dirty="0">
                  <a:solidFill>
                    <a:schemeClr val="accent3"/>
                  </a:solidFill>
                  <a:latin typeface="Courier" pitchFamily="49" charset="0"/>
                  <a:ea typeface="Courier" charset="0"/>
                  <a:cs typeface="Courier" charset="0"/>
                  <a:sym typeface="Courier" charset="0"/>
                </a:rPr>
                <a:t> … </a:t>
              </a:r>
              <a:r>
                <a:rPr lang="en-US" altLang="en-US" sz="2000" b="1" dirty="0" err="1">
                  <a:solidFill>
                    <a:schemeClr val="accent3"/>
                  </a:solidFill>
                  <a:latin typeface="Courier" pitchFamily="49" charset="0"/>
                  <a:ea typeface="Courier" charset="0"/>
                  <a:cs typeface="Courier" charset="0"/>
                  <a:sym typeface="Courier" charset="0"/>
                </a:rPr>
                <a:t>xxxx</a:t>
              </a:r>
              <a:r>
                <a:rPr lang="en-US" altLang="en-US" sz="2000" b="1" dirty="0">
                  <a:solidFill>
                    <a:schemeClr val="accent3"/>
                  </a:solidFill>
                  <a:latin typeface="Courier" pitchFamily="49" charset="0"/>
                  <a:ea typeface="Courier" charset="0"/>
                  <a:cs typeface="Courier" charset="0"/>
                  <a:sym typeface="Courier" charset="0"/>
                </a:rPr>
                <a:t> </a:t>
              </a:r>
              <a:r>
                <a:rPr lang="en-US" altLang="en-US" sz="2000" b="1" dirty="0" err="1">
                  <a:solidFill>
                    <a:schemeClr val="accent3"/>
                  </a:solidFill>
                  <a:latin typeface="Courier" pitchFamily="49" charset="0"/>
                  <a:ea typeface="Courier" charset="0"/>
                  <a:cs typeface="Courier" charset="0"/>
                  <a:sym typeface="Courier" charset="0"/>
                </a:rPr>
                <a:t>x</a:t>
              </a:r>
              <a:r>
                <a:rPr lang="en-US" altLang="en-US" sz="2000" b="1" dirty="0" err="1">
                  <a:solidFill>
                    <a:schemeClr val="accent1"/>
                  </a:solidFill>
                  <a:latin typeface="Courier" pitchFamily="49" charset="0"/>
                  <a:ea typeface="Courier" charset="0"/>
                  <a:cs typeface="Courier" charset="0"/>
                  <a:sym typeface="Courier" charset="0"/>
                </a:rPr>
                <a:t>zzz</a:t>
              </a:r>
              <a:r>
                <a:rPr lang="en-US" altLang="en-US" sz="2000" b="1" dirty="0">
                  <a:solidFill>
                    <a:schemeClr val="accent1"/>
                  </a:solidFill>
                  <a:latin typeface="Courier" pitchFamily="49" charset="0"/>
                  <a:ea typeface="Courier" charset="0"/>
                  <a:cs typeface="Courier" charset="0"/>
                  <a:sym typeface="Courier" charset="0"/>
                </a:rPr>
                <a:t> zzzz</a:t>
              </a:r>
            </a:p>
          </p:txBody>
        </p:sp>
        <p:sp>
          <p:nvSpPr>
            <p:cNvPr id="21" name="Rectangle 2">
              <a:extLst>
                <a:ext uri="{FF2B5EF4-FFF2-40B4-BE49-F238E27FC236}">
                  <a16:creationId xmlns:a16="http://schemas.microsoft.com/office/drawing/2014/main" id="{768FA437-2CB1-8900-2081-943E0E6AB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0967" y="4561934"/>
              <a:ext cx="1901951" cy="6588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square" lIns="21431" tIns="21431" rIns="21431" bIns="21431">
              <a:spAutoFit/>
            </a:bodyPr>
            <a:lstStyle>
              <a:lvl1pPr algn="l">
                <a:defRPr sz="1200">
                  <a:solidFill>
                    <a:schemeClr val="tx1"/>
                  </a:solidFill>
                  <a:latin typeface="Gill Sans" charset="0"/>
                </a:defRPr>
              </a:lvl1pPr>
              <a:lvl2pPr algn="l">
                <a:defRPr sz="1200">
                  <a:solidFill>
                    <a:schemeClr val="tx1"/>
                  </a:solidFill>
                  <a:latin typeface="Gill Sans" charset="0"/>
                </a:defRPr>
              </a:lvl2pPr>
              <a:lvl3pPr algn="l">
                <a:defRPr sz="1200">
                  <a:solidFill>
                    <a:schemeClr val="tx1"/>
                  </a:solidFill>
                  <a:latin typeface="Gill Sans" charset="0"/>
                </a:defRPr>
              </a:lvl3pPr>
              <a:lvl4pPr algn="l">
                <a:defRPr sz="1200">
                  <a:solidFill>
                    <a:schemeClr val="tx1"/>
                  </a:solidFill>
                  <a:latin typeface="Gill Sans" charset="0"/>
                </a:defRPr>
              </a:lvl4pPr>
              <a:lvl5pPr algn="l">
                <a:defRPr sz="1200">
                  <a:solidFill>
                    <a:schemeClr val="tx1"/>
                  </a:solidFill>
                  <a:latin typeface="Gill Sans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chemeClr val="tx1"/>
                  </a:solidFill>
                  <a:latin typeface="Gill Sans" charset="0"/>
                </a:defRPr>
              </a:lvl9pPr>
            </a:lstStyle>
            <a:p>
              <a:pPr algn="r">
                <a:spcBef>
                  <a:spcPts val="1259"/>
                </a:spcBef>
              </a:pPr>
              <a:r>
                <a:rPr lang="en-US" altLang="en-US" sz="2000" dirty="0">
                  <a:solidFill>
                    <a:schemeClr val="accent3"/>
                  </a:solidFill>
                  <a:latin typeface="18 VAG Rounded Light   02390" pitchFamily="2" charset="0"/>
                  <a:ea typeface="Lucida Grande" charset="0"/>
                  <a:cs typeface="Lucida Grande" charset="0"/>
                  <a:sym typeface="Lucida Grande" charset="0"/>
                </a:rPr>
                <a:t>Extend </a:t>
              </a:r>
              <a:r>
                <a:rPr lang="en-US" altLang="en-US" sz="2000" b="1" dirty="0">
                  <a:solidFill>
                    <a:schemeClr val="accent3"/>
                  </a:solidFill>
                  <a:latin typeface="Courier New" panose="02070309020205020404" pitchFamily="49" charset="0"/>
                  <a:ea typeface="Lucida Grande" charset="0"/>
                  <a:cs typeface="Courier New" panose="02070309020205020404" pitchFamily="49" charset="0"/>
                  <a:sym typeface="Lucida Grande" charset="0"/>
                </a:rPr>
                <a:t>x</a:t>
              </a:r>
              <a:br>
                <a:rPr lang="en-US" altLang="en-US" sz="2000" dirty="0">
                  <a:solidFill>
                    <a:schemeClr val="accent3"/>
                  </a:solidFill>
                  <a:latin typeface="18 VAG Rounded Light   02390" pitchFamily="2" charset="0"/>
                  <a:ea typeface="Lucida Grande" charset="0"/>
                  <a:cs typeface="Lucida Grande" charset="0"/>
                  <a:sym typeface="Lucida Grande" charset="0"/>
                </a:rPr>
              </a:br>
              <a:r>
                <a:rPr lang="en-US" altLang="en-US" sz="2000" dirty="0">
                  <a:solidFill>
                    <a:schemeClr val="accent3"/>
                  </a:solidFill>
                  <a:latin typeface="18 VAG Rounded Light   02390" pitchFamily="2" charset="0"/>
                  <a:ea typeface="Lucida Grande" charset="0"/>
                  <a:cs typeface="Lucida Grande" charset="0"/>
                  <a:sym typeface="Lucida Grande" charset="0"/>
                </a:rPr>
                <a:t>to upper bits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DABF328-F082-75B2-C4DF-DA7F511F5367}"/>
                </a:ext>
              </a:extLst>
            </p:cNvPr>
            <p:cNvSpPr/>
            <p:nvPr/>
          </p:nvSpPr>
          <p:spPr>
            <a:xfrm>
              <a:off x="10507992" y="4114800"/>
              <a:ext cx="1476745" cy="447134"/>
            </a:xfrm>
            <a:prstGeom prst="rect">
              <a:avLst/>
            </a:prstGeom>
            <a:noFill/>
            <a:ln w="28575">
              <a:headEnd type="none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DA79F48-E9A2-B7DF-1E6C-26072EF44D37}"/>
                </a:ext>
              </a:extLst>
            </p:cNvPr>
            <p:cNvSpPr/>
            <p:nvPr/>
          </p:nvSpPr>
          <p:spPr>
            <a:xfrm>
              <a:off x="8727958" y="4450080"/>
              <a:ext cx="1901952" cy="146304"/>
            </a:xfrm>
            <a:custGeom>
              <a:avLst/>
              <a:gdLst>
                <a:gd name="connsiteX0" fmla="*/ 1901952 w 1901952"/>
                <a:gd name="connsiteY0" fmla="*/ 0 h 146304"/>
                <a:gd name="connsiteX1" fmla="*/ 1865376 w 1901952"/>
                <a:gd name="connsiteY1" fmla="*/ 109728 h 146304"/>
                <a:gd name="connsiteX2" fmla="*/ 1828800 w 1901952"/>
                <a:gd name="connsiteY2" fmla="*/ 121920 h 146304"/>
                <a:gd name="connsiteX3" fmla="*/ 1731264 w 1901952"/>
                <a:gd name="connsiteY3" fmla="*/ 134112 h 146304"/>
                <a:gd name="connsiteX4" fmla="*/ 1414272 w 1901952"/>
                <a:gd name="connsiteY4" fmla="*/ 146304 h 146304"/>
                <a:gd name="connsiteX5" fmla="*/ 1024128 w 1901952"/>
                <a:gd name="connsiteY5" fmla="*/ 134112 h 146304"/>
                <a:gd name="connsiteX6" fmla="*/ 950976 w 1901952"/>
                <a:gd name="connsiteY6" fmla="*/ 121920 h 146304"/>
                <a:gd name="connsiteX7" fmla="*/ 780288 w 1901952"/>
                <a:gd name="connsiteY7" fmla="*/ 109728 h 146304"/>
                <a:gd name="connsiteX8" fmla="*/ 682752 w 1901952"/>
                <a:gd name="connsiteY8" fmla="*/ 97536 h 146304"/>
                <a:gd name="connsiteX9" fmla="*/ 536448 w 1901952"/>
                <a:gd name="connsiteY9" fmla="*/ 85344 h 146304"/>
                <a:gd name="connsiteX10" fmla="*/ 158496 w 1901952"/>
                <a:gd name="connsiteY10" fmla="*/ 85344 h 146304"/>
                <a:gd name="connsiteX11" fmla="*/ 0 w 1901952"/>
                <a:gd name="connsiteY11" fmla="*/ 85344 h 146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1952" h="146304">
                  <a:moveTo>
                    <a:pt x="1901952" y="0"/>
                  </a:moveTo>
                  <a:cubicBezTo>
                    <a:pt x="1896003" y="35695"/>
                    <a:pt x="1898344" y="83354"/>
                    <a:pt x="1865376" y="109728"/>
                  </a:cubicBezTo>
                  <a:cubicBezTo>
                    <a:pt x="1855341" y="117756"/>
                    <a:pt x="1841444" y="119621"/>
                    <a:pt x="1828800" y="121920"/>
                  </a:cubicBezTo>
                  <a:cubicBezTo>
                    <a:pt x="1796563" y="127781"/>
                    <a:pt x="1763972" y="132188"/>
                    <a:pt x="1731264" y="134112"/>
                  </a:cubicBezTo>
                  <a:cubicBezTo>
                    <a:pt x="1625704" y="140321"/>
                    <a:pt x="1519936" y="142240"/>
                    <a:pt x="1414272" y="146304"/>
                  </a:cubicBezTo>
                  <a:cubicBezTo>
                    <a:pt x="1284224" y="142240"/>
                    <a:pt x="1154060" y="140951"/>
                    <a:pt x="1024128" y="134112"/>
                  </a:cubicBezTo>
                  <a:cubicBezTo>
                    <a:pt x="999442" y="132813"/>
                    <a:pt x="975574" y="124380"/>
                    <a:pt x="950976" y="121920"/>
                  </a:cubicBezTo>
                  <a:cubicBezTo>
                    <a:pt x="894218" y="116244"/>
                    <a:pt x="837095" y="114892"/>
                    <a:pt x="780288" y="109728"/>
                  </a:cubicBezTo>
                  <a:cubicBezTo>
                    <a:pt x="747658" y="106762"/>
                    <a:pt x="715354" y="100796"/>
                    <a:pt x="682752" y="97536"/>
                  </a:cubicBezTo>
                  <a:cubicBezTo>
                    <a:pt x="634058" y="92667"/>
                    <a:pt x="585216" y="89408"/>
                    <a:pt x="536448" y="85344"/>
                  </a:cubicBezTo>
                  <a:cubicBezTo>
                    <a:pt x="334804" y="110549"/>
                    <a:pt x="503828" y="94937"/>
                    <a:pt x="158496" y="85344"/>
                  </a:cubicBezTo>
                  <a:cubicBezTo>
                    <a:pt x="105684" y="83877"/>
                    <a:pt x="52832" y="85344"/>
                    <a:pt x="0" y="85344"/>
                  </a:cubicBezTo>
                </a:path>
              </a:pathLst>
            </a:custGeom>
            <a:noFill/>
            <a:ln w="28575">
              <a:solidFill>
                <a:schemeClr val="accent3"/>
              </a:solidFill>
              <a:headEnd type="none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8E5115CE-B918-FE5D-CAF7-3AA902B66DC0}"/>
              </a:ext>
            </a:extLst>
          </p:cNvPr>
          <p:cNvSpPr/>
          <p:nvPr/>
        </p:nvSpPr>
        <p:spPr>
          <a:xfrm>
            <a:off x="5608320" y="2889503"/>
            <a:ext cx="231648" cy="810137"/>
          </a:xfrm>
          <a:prstGeom prst="rect">
            <a:avLst/>
          </a:prstGeom>
          <a:noFill/>
          <a:ln w="28575">
            <a:solidFill>
              <a:schemeClr val="accent3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84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2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564F11-95FD-325A-5C5B-FD8038A95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Machine Language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R-Format Layout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I-Format Layout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I-Format: Load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S-Format Layout (Store)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7E76E6-F0BB-4659-02C8-6F7EF33DE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Language</a:t>
            </a:r>
          </a:p>
        </p:txBody>
      </p:sp>
    </p:spTree>
    <p:extLst>
      <p:ext uri="{BB962C8B-B14F-4D97-AF65-F5344CB8AC3E}">
        <p14:creationId xmlns:p14="http://schemas.microsoft.com/office/powerpoint/2010/main" val="37105750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564F11-95FD-325A-5C5B-FD8038A95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Machine Language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R-Format Layout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I-Format Layout</a:t>
            </a:r>
          </a:p>
          <a:p>
            <a:r>
              <a:rPr lang="en-US" dirty="0"/>
              <a:t>I-Format: Load</a:t>
            </a:r>
          </a:p>
          <a:p>
            <a:r>
              <a:rPr lang="en-US" dirty="0">
                <a:solidFill>
                  <a:schemeClr val="bg1">
                    <a:lumMod val="50000"/>
                    <a:alpha val="99000"/>
                  </a:schemeClr>
                </a:solidFill>
              </a:rPr>
              <a:t>S-Format Layout (Store)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7E76E6-F0BB-4659-02C8-6F7EF33DE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S-Format Layout (Store)</a:t>
            </a:r>
          </a:p>
        </p:txBody>
      </p:sp>
    </p:spTree>
    <p:extLst>
      <p:ext uri="{BB962C8B-B14F-4D97-AF65-F5344CB8AC3E}">
        <p14:creationId xmlns:p14="http://schemas.microsoft.com/office/powerpoint/2010/main" val="12400331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" name="Table 5">
            <a:extLst>
              <a:ext uri="{FF2B5EF4-FFF2-40B4-BE49-F238E27FC236}">
                <a16:creationId xmlns:a16="http://schemas.microsoft.com/office/drawing/2014/main" id="{2BE1385A-A389-86F1-DB63-1B1097A6DF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8963484"/>
              </p:ext>
            </p:extLst>
          </p:nvPr>
        </p:nvGraphicFramePr>
        <p:xfrm>
          <a:off x="899841" y="2227221"/>
          <a:ext cx="10392318" cy="9844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520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140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140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518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[11:5]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8827A5B-28F7-78D0-CFAB-0E3BCFB30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S-Format Instruction Layout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968BD62-AAB8-7264-850E-08CFCB142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3" y="916711"/>
            <a:ext cx="11332079" cy="768096"/>
          </a:xfrm>
        </p:spPr>
        <p:txBody>
          <a:bodyPr>
            <a:normAutofit/>
          </a:bodyPr>
          <a:lstStyle/>
          <a:p>
            <a:r>
              <a:rPr lang="en-US" sz="3200" dirty="0"/>
              <a:t>Store instructions have their S-Format.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EC7A885-4759-2A45-1438-35C483588C9A}"/>
              </a:ext>
            </a:extLst>
          </p:cNvPr>
          <p:cNvSpPr/>
          <p:nvPr/>
        </p:nvSpPr>
        <p:spPr>
          <a:xfrm>
            <a:off x="2909451" y="1357106"/>
            <a:ext cx="6460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 algn="ctr"/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storeop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  rs2, </a:t>
            </a:r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imm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(rs1)</a:t>
            </a:r>
            <a:endParaRPr lang="en-US" sz="3600" b="1" dirty="0">
              <a:solidFill>
                <a:schemeClr val="accent5"/>
              </a:solidFill>
              <a:latin typeface="Courier"/>
              <a:cs typeface="Courier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301FE69-969D-D37B-5533-0CEB0FCF72CD}"/>
              </a:ext>
            </a:extLst>
          </p:cNvPr>
          <p:cNvSpPr txBox="1"/>
          <p:nvPr/>
        </p:nvSpPr>
        <p:spPr>
          <a:xfrm>
            <a:off x="4746294" y="3653239"/>
            <a:ext cx="28649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  <a:latin typeface="18 VAG Rounded Light   02390" pitchFamily="2" charset="0"/>
              </a:rPr>
              <a:t>“</a:t>
            </a:r>
            <a:r>
              <a:rPr lang="en-US" sz="24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2400" dirty="0">
                <a:solidFill>
                  <a:schemeClr val="accent6"/>
                </a:solidFill>
                <a:latin typeface="18 VAG Rounded Light   02390" pitchFamily="2" charset="0"/>
              </a:rPr>
              <a:t>” Register</a:t>
            </a:r>
          </a:p>
          <a:p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Base address of store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C41DD87-370A-7087-2089-F0E1B58C96E1}"/>
              </a:ext>
            </a:extLst>
          </p:cNvPr>
          <p:cNvSpPr txBox="1"/>
          <p:nvPr/>
        </p:nvSpPr>
        <p:spPr>
          <a:xfrm>
            <a:off x="1828801" y="3659946"/>
            <a:ext cx="26549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“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</a:t>
            </a: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” Register</a:t>
            </a:r>
          </a:p>
          <a:p>
            <a:pPr algn="r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Data to be stored in memory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A6AFF7B0-9F54-5D89-64E8-EFDF0D8EEA76}"/>
              </a:ext>
            </a:extLst>
          </p:cNvPr>
          <p:cNvSpPr/>
          <p:nvPr/>
        </p:nvSpPr>
        <p:spPr>
          <a:xfrm rot="16200000">
            <a:off x="5527516" y="2661432"/>
            <a:ext cx="173734" cy="1609723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458DC1AA-8F41-FD2A-291F-743DDBE69245}"/>
              </a:ext>
            </a:extLst>
          </p:cNvPr>
          <p:cNvSpPr/>
          <p:nvPr/>
        </p:nvSpPr>
        <p:spPr>
          <a:xfrm rot="16200000">
            <a:off x="3886178" y="2661433"/>
            <a:ext cx="173735" cy="1609723"/>
          </a:xfrm>
          <a:prstGeom prst="leftBrace">
            <a:avLst>
              <a:gd name="adj1" fmla="val 8333"/>
              <a:gd name="adj2" fmla="val 34469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F021557B-519D-A4F8-E134-1E1114D77D79}"/>
              </a:ext>
            </a:extLst>
          </p:cNvPr>
          <p:cNvSpPr/>
          <p:nvPr/>
        </p:nvSpPr>
        <p:spPr>
          <a:xfrm rot="16200000">
            <a:off x="8128427" y="2665097"/>
            <a:ext cx="173736" cy="1602396"/>
          </a:xfrm>
          <a:prstGeom prst="leftBrace">
            <a:avLst>
              <a:gd name="adj1" fmla="val 8333"/>
              <a:gd name="adj2" fmla="val 50139"/>
            </a:avLst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28FC0F71-6DD0-E1B3-7C8E-B2B930710265}"/>
              </a:ext>
            </a:extLst>
          </p:cNvPr>
          <p:cNvSpPr/>
          <p:nvPr/>
        </p:nvSpPr>
        <p:spPr>
          <a:xfrm rot="16200000">
            <a:off x="1937820" y="2330028"/>
            <a:ext cx="173736" cy="2272532"/>
          </a:xfrm>
          <a:prstGeom prst="leftBrace">
            <a:avLst>
              <a:gd name="adj1" fmla="val 8333"/>
              <a:gd name="adj2" fmla="val 15518"/>
            </a:avLst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E80FEB9A-A1A8-E13C-0801-669590A640FE}"/>
              </a:ext>
            </a:extLst>
          </p:cNvPr>
          <p:cNvSpPr/>
          <p:nvPr/>
        </p:nvSpPr>
        <p:spPr>
          <a:xfrm>
            <a:off x="1243584" y="3547872"/>
            <a:ext cx="317984" cy="1537276"/>
          </a:xfrm>
          <a:custGeom>
            <a:avLst/>
            <a:gdLst>
              <a:gd name="connsiteX0" fmla="*/ 0 w 317984"/>
              <a:gd name="connsiteY0" fmla="*/ 0 h 1463040"/>
              <a:gd name="connsiteX1" fmla="*/ 48768 w 317984"/>
              <a:gd name="connsiteY1" fmla="*/ 402336 h 1463040"/>
              <a:gd name="connsiteX2" fmla="*/ 73152 w 317984"/>
              <a:gd name="connsiteY2" fmla="*/ 548640 h 1463040"/>
              <a:gd name="connsiteX3" fmla="*/ 85344 w 317984"/>
              <a:gd name="connsiteY3" fmla="*/ 609600 h 1463040"/>
              <a:gd name="connsiteX4" fmla="*/ 97536 w 317984"/>
              <a:gd name="connsiteY4" fmla="*/ 707136 h 1463040"/>
              <a:gd name="connsiteX5" fmla="*/ 121920 w 317984"/>
              <a:gd name="connsiteY5" fmla="*/ 877824 h 1463040"/>
              <a:gd name="connsiteX6" fmla="*/ 146304 w 317984"/>
              <a:gd name="connsiteY6" fmla="*/ 1060704 h 1463040"/>
              <a:gd name="connsiteX7" fmla="*/ 158496 w 317984"/>
              <a:gd name="connsiteY7" fmla="*/ 1121664 h 1463040"/>
              <a:gd name="connsiteX8" fmla="*/ 182880 w 317984"/>
              <a:gd name="connsiteY8" fmla="*/ 1194816 h 1463040"/>
              <a:gd name="connsiteX9" fmla="*/ 219456 w 317984"/>
              <a:gd name="connsiteY9" fmla="*/ 1267968 h 1463040"/>
              <a:gd name="connsiteX10" fmla="*/ 268224 w 317984"/>
              <a:gd name="connsiteY10" fmla="*/ 1341120 h 1463040"/>
              <a:gd name="connsiteX11" fmla="*/ 292608 w 317984"/>
              <a:gd name="connsiteY11" fmla="*/ 1377696 h 1463040"/>
              <a:gd name="connsiteX12" fmla="*/ 316992 w 317984"/>
              <a:gd name="connsiteY12" fmla="*/ 1438656 h 1463040"/>
              <a:gd name="connsiteX13" fmla="*/ 316992 w 317984"/>
              <a:gd name="connsiteY13" fmla="*/ 1463040 h 146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7984" h="1463040">
                <a:moveTo>
                  <a:pt x="0" y="0"/>
                </a:moveTo>
                <a:cubicBezTo>
                  <a:pt x="14889" y="134005"/>
                  <a:pt x="27719" y="269024"/>
                  <a:pt x="48768" y="402336"/>
                </a:cubicBezTo>
                <a:cubicBezTo>
                  <a:pt x="56479" y="451172"/>
                  <a:pt x="63456" y="500159"/>
                  <a:pt x="73152" y="548640"/>
                </a:cubicBezTo>
                <a:cubicBezTo>
                  <a:pt x="77216" y="568960"/>
                  <a:pt x="82193" y="589119"/>
                  <a:pt x="85344" y="609600"/>
                </a:cubicBezTo>
                <a:cubicBezTo>
                  <a:pt x="90326" y="641984"/>
                  <a:pt x="94106" y="674551"/>
                  <a:pt x="97536" y="707136"/>
                </a:cubicBezTo>
                <a:cubicBezTo>
                  <a:pt x="113974" y="863293"/>
                  <a:pt x="94651" y="796016"/>
                  <a:pt x="121920" y="877824"/>
                </a:cubicBezTo>
                <a:cubicBezTo>
                  <a:pt x="132962" y="977205"/>
                  <a:pt x="130668" y="974706"/>
                  <a:pt x="146304" y="1060704"/>
                </a:cubicBezTo>
                <a:cubicBezTo>
                  <a:pt x="150011" y="1081092"/>
                  <a:pt x="153044" y="1101672"/>
                  <a:pt x="158496" y="1121664"/>
                </a:cubicBezTo>
                <a:cubicBezTo>
                  <a:pt x="165259" y="1146461"/>
                  <a:pt x="168623" y="1173430"/>
                  <a:pt x="182880" y="1194816"/>
                </a:cubicBezTo>
                <a:cubicBezTo>
                  <a:pt x="291130" y="1357190"/>
                  <a:pt x="135328" y="1116537"/>
                  <a:pt x="219456" y="1267968"/>
                </a:cubicBezTo>
                <a:cubicBezTo>
                  <a:pt x="233688" y="1293586"/>
                  <a:pt x="251968" y="1316736"/>
                  <a:pt x="268224" y="1341120"/>
                </a:cubicBezTo>
                <a:cubicBezTo>
                  <a:pt x="276352" y="1353312"/>
                  <a:pt x="287166" y="1364091"/>
                  <a:pt x="292608" y="1377696"/>
                </a:cubicBezTo>
                <a:cubicBezTo>
                  <a:pt x="300736" y="1398016"/>
                  <a:pt x="310980" y="1417613"/>
                  <a:pt x="316992" y="1438656"/>
                </a:cubicBezTo>
                <a:cubicBezTo>
                  <a:pt x="319225" y="1446471"/>
                  <a:pt x="316992" y="1454912"/>
                  <a:pt x="316992" y="1463040"/>
                </a:cubicBezTo>
              </a:path>
            </a:pathLst>
          </a:custGeom>
          <a:noFill/>
          <a:ln w="28575">
            <a:solidFill>
              <a:schemeClr val="accent5"/>
            </a:solidFill>
            <a:headEnd type="none"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3137922E-F670-E6E3-2092-6CE572D02F39}"/>
              </a:ext>
            </a:extLst>
          </p:cNvPr>
          <p:cNvSpPr/>
          <p:nvPr/>
        </p:nvSpPr>
        <p:spPr>
          <a:xfrm>
            <a:off x="8119872" y="3547872"/>
            <a:ext cx="158575" cy="1537276"/>
          </a:xfrm>
          <a:custGeom>
            <a:avLst/>
            <a:gdLst>
              <a:gd name="connsiteX0" fmla="*/ 109728 w 158575"/>
              <a:gd name="connsiteY0" fmla="*/ 0 h 1463040"/>
              <a:gd name="connsiteX1" fmla="*/ 158496 w 158575"/>
              <a:gd name="connsiteY1" fmla="*/ 792480 h 1463040"/>
              <a:gd name="connsiteX2" fmla="*/ 146304 w 158575"/>
              <a:gd name="connsiteY2" fmla="*/ 865632 h 1463040"/>
              <a:gd name="connsiteX3" fmla="*/ 134112 w 158575"/>
              <a:gd name="connsiteY3" fmla="*/ 950976 h 1463040"/>
              <a:gd name="connsiteX4" fmla="*/ 109728 w 158575"/>
              <a:gd name="connsiteY4" fmla="*/ 1060704 h 1463040"/>
              <a:gd name="connsiteX5" fmla="*/ 73152 w 158575"/>
              <a:gd name="connsiteY5" fmla="*/ 1182624 h 1463040"/>
              <a:gd name="connsiteX6" fmla="*/ 48768 w 158575"/>
              <a:gd name="connsiteY6" fmla="*/ 1316736 h 1463040"/>
              <a:gd name="connsiteX7" fmla="*/ 12192 w 158575"/>
              <a:gd name="connsiteY7" fmla="*/ 1438656 h 1463040"/>
              <a:gd name="connsiteX8" fmla="*/ 0 w 158575"/>
              <a:gd name="connsiteY8" fmla="*/ 1463040 h 146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8575" h="1463040">
                <a:moveTo>
                  <a:pt x="109728" y="0"/>
                </a:moveTo>
                <a:cubicBezTo>
                  <a:pt x="125984" y="264160"/>
                  <a:pt x="147323" y="528056"/>
                  <a:pt x="158496" y="792480"/>
                </a:cubicBezTo>
                <a:cubicBezTo>
                  <a:pt x="159540" y="817178"/>
                  <a:pt x="150063" y="841199"/>
                  <a:pt x="146304" y="865632"/>
                </a:cubicBezTo>
                <a:cubicBezTo>
                  <a:pt x="141934" y="894035"/>
                  <a:pt x="138836" y="922630"/>
                  <a:pt x="134112" y="950976"/>
                </a:cubicBezTo>
                <a:cubicBezTo>
                  <a:pt x="129761" y="977079"/>
                  <a:pt x="117948" y="1033304"/>
                  <a:pt x="109728" y="1060704"/>
                </a:cubicBezTo>
                <a:cubicBezTo>
                  <a:pt x="83678" y="1147539"/>
                  <a:pt x="89210" y="1110364"/>
                  <a:pt x="73152" y="1182624"/>
                </a:cubicBezTo>
                <a:cubicBezTo>
                  <a:pt x="47000" y="1300308"/>
                  <a:pt x="75237" y="1184393"/>
                  <a:pt x="48768" y="1316736"/>
                </a:cubicBezTo>
                <a:cubicBezTo>
                  <a:pt x="42934" y="1345904"/>
                  <a:pt x="22559" y="1417922"/>
                  <a:pt x="12192" y="1438656"/>
                </a:cubicBezTo>
                <a:lnTo>
                  <a:pt x="0" y="1463040"/>
                </a:lnTo>
              </a:path>
            </a:pathLst>
          </a:custGeom>
          <a:noFill/>
          <a:ln w="28575">
            <a:solidFill>
              <a:schemeClr val="accent5"/>
            </a:solidFill>
            <a:headEnd type="none" w="med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9C14730-69B5-B7AE-875A-490D8680EFC7}"/>
              </a:ext>
            </a:extLst>
          </p:cNvPr>
          <p:cNvSpPr txBox="1"/>
          <p:nvPr/>
        </p:nvSpPr>
        <p:spPr>
          <a:xfrm>
            <a:off x="288413" y="5085148"/>
            <a:ext cx="10392318" cy="1264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  <a:latin typeface="18 VAG Rounded Light   02390" pitchFamily="2" charset="0"/>
              </a:rPr>
              <a:t>Immediate</a:t>
            </a: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dirty="0">
                <a:solidFill>
                  <a:schemeClr val="accent5"/>
                </a:solidFill>
                <a:latin typeface="18 VAG Rounded Light   02390" pitchFamily="2" charset="0"/>
              </a:rPr>
              <a:t>“</a:t>
            </a:r>
            <a:r>
              <a:rPr lang="en-US" sz="24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en-US" sz="2400" dirty="0">
                <a:solidFill>
                  <a:schemeClr val="accent5"/>
                </a:solidFill>
                <a:latin typeface="18 VAG Rounded Light   02390" pitchFamily="2" charset="0"/>
              </a:rPr>
              <a:t>”</a:t>
            </a: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added to base address to form memory address.</a:t>
            </a:r>
          </a:p>
          <a:p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Store address = (Base Register) + (Immediate Offset)</a:t>
            </a:r>
            <a:endParaRPr lang="en-US" sz="2400" b="1" dirty="0">
              <a:solidFill>
                <a:srgbClr val="C6DAC3"/>
              </a:solidFill>
              <a:latin typeface="18 VAG Rounded Bold   07390" pitchFamily="2" charset="0"/>
            </a:endParaRPr>
          </a:p>
          <a:p>
            <a:pPr marL="406400" lvl="2" indent="-280988" defTabSz="914377">
              <a:spcBef>
                <a:spcPts val="500"/>
              </a:spcBef>
              <a:buSzPct val="90000"/>
              <a:buFont typeface=".Hiragino Kaku Gothic Interface W3"/>
              <a:buChar char="▫"/>
            </a:pP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The </a:t>
            </a:r>
            <a:r>
              <a:rPr lang="en-US" sz="2400" dirty="0" err="1">
                <a:solidFill>
                  <a:schemeClr val="accent1"/>
                </a:solidFill>
                <a:latin typeface="18 VAG Rounded Light   02390" pitchFamily="2" charset="0"/>
              </a:rPr>
              <a:t>immediate’s</a:t>
            </a: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 higher 7 bits and lower 5 bits are in separate fields!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5D05537-4267-296B-AFD1-D6F50BD6EA16}"/>
              </a:ext>
            </a:extLst>
          </p:cNvPr>
          <p:cNvSpPr/>
          <p:nvPr/>
        </p:nvSpPr>
        <p:spPr>
          <a:xfrm>
            <a:off x="9378167" y="992065"/>
            <a:ext cx="2576555" cy="1051179"/>
          </a:xfrm>
          <a:prstGeom prst="rect">
            <a:avLst/>
          </a:prstGeom>
          <a:solidFill>
            <a:schemeClr val="accent3"/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000" dirty="0">
                <a:latin typeface="18 VAG Rounded Light   02390" pitchFamily="2" charset="0"/>
              </a:rPr>
              <a:t>All store instructions have opcode 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0100011</a:t>
            </a:r>
            <a:r>
              <a:rPr lang="en-US" sz="2000" dirty="0">
                <a:latin typeface="18 VAG Rounded Light   02390" pitchFamily="2" charset="0"/>
              </a:rPr>
              <a:t>.</a:t>
            </a:r>
          </a:p>
        </p:txBody>
      </p:sp>
      <p:sp>
        <p:nvSpPr>
          <p:cNvPr id="57" name="Left Brace 56">
            <a:extLst>
              <a:ext uri="{FF2B5EF4-FFF2-40B4-BE49-F238E27FC236}">
                <a16:creationId xmlns:a16="http://schemas.microsoft.com/office/drawing/2014/main" id="{C642DF9B-BB62-6C64-9D37-F7D476FD9DA5}"/>
              </a:ext>
            </a:extLst>
          </p:cNvPr>
          <p:cNvSpPr/>
          <p:nvPr/>
        </p:nvSpPr>
        <p:spPr>
          <a:xfrm rot="5400000">
            <a:off x="10076768" y="1050174"/>
            <a:ext cx="173736" cy="2261460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1" name="Table 5">
            <a:extLst>
              <a:ext uri="{FF2B5EF4-FFF2-40B4-BE49-F238E27FC236}">
                <a16:creationId xmlns:a16="http://schemas.microsoft.com/office/drawing/2014/main" id="{692D2AF1-5802-816C-C90C-06D7D45D97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450025"/>
              </p:ext>
            </p:extLst>
          </p:nvPr>
        </p:nvGraphicFramePr>
        <p:xfrm>
          <a:off x="899841" y="2227221"/>
          <a:ext cx="10392318" cy="9844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520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140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140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518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[11:5]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928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 animBg="1"/>
      <p:bldP spid="31" grpId="0" animBg="1"/>
      <p:bldP spid="38" grpId="0" animBg="1"/>
      <p:bldP spid="39" grpId="0" animBg="1"/>
      <p:bldP spid="45" grpId="0" animBg="1"/>
      <p:bldP spid="46" grpId="0" animBg="1"/>
      <p:bldP spid="49" grpId="0"/>
      <p:bldP spid="56" grpId="0" animBg="1"/>
      <p:bldP spid="5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27A5B-28F7-78D0-CFAB-0E3BCFB30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S-Format Simplifies Hardware Design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968BD62-AAB8-7264-850E-08CFCB142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3" y="916711"/>
            <a:ext cx="11332079" cy="768096"/>
          </a:xfrm>
        </p:spPr>
        <p:txBody>
          <a:bodyPr>
            <a:normAutofit/>
          </a:bodyPr>
          <a:lstStyle/>
          <a:p>
            <a:r>
              <a:rPr lang="en-US" sz="3200" dirty="0"/>
              <a:t>Why split up the immediate field?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EC7A885-4759-2A45-1438-35C483588C9A}"/>
              </a:ext>
            </a:extLst>
          </p:cNvPr>
          <p:cNvSpPr/>
          <p:nvPr/>
        </p:nvSpPr>
        <p:spPr>
          <a:xfrm>
            <a:off x="2909451" y="1357106"/>
            <a:ext cx="6460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 algn="ctr"/>
            <a:r>
              <a:rPr lang="en-US" sz="3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"/>
                <a:cs typeface="Courier"/>
              </a:rPr>
              <a:t>storeop</a:t>
            </a:r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"/>
                <a:cs typeface="Courier"/>
              </a:rPr>
              <a:t>  rs2, </a:t>
            </a:r>
            <a:r>
              <a:rPr lang="en-US" sz="3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"/>
                <a:cs typeface="Courier"/>
              </a:rPr>
              <a:t>imm</a:t>
            </a:r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"/>
                <a:cs typeface="Courier"/>
              </a:rPr>
              <a:t>(rs1)</a:t>
            </a:r>
          </a:p>
        </p:txBody>
      </p:sp>
      <p:sp>
        <p:nvSpPr>
          <p:cNvPr id="17" name="Content Placeholder 6">
            <a:extLst>
              <a:ext uri="{FF2B5EF4-FFF2-40B4-BE49-F238E27FC236}">
                <a16:creationId xmlns:a16="http://schemas.microsoft.com/office/drawing/2014/main" id="{15D1CB41-67B5-037B-080D-F68F8A53C3BB}"/>
              </a:ext>
            </a:extLst>
          </p:cNvPr>
          <p:cNvSpPr txBox="1">
            <a:spLocks/>
          </p:cNvSpPr>
          <p:nvPr/>
        </p:nvSpPr>
        <p:spPr>
          <a:xfrm>
            <a:off x="288413" y="3753401"/>
            <a:ext cx="11332079" cy="1207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7772" indent="-383108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SzPct val="95000"/>
              <a:buFont typeface="Wingdings" pitchFamily="2" charset="2"/>
              <a:buChar char="§"/>
              <a:tabLst/>
              <a:defRPr sz="3600" b="1" i="0" kern="1200">
                <a:ln>
                  <a:noFill/>
                </a:ln>
                <a:solidFill>
                  <a:schemeClr val="bg1">
                    <a:alpha val="99000"/>
                  </a:schemeClr>
                </a:solidFill>
                <a:latin typeface="18 VAG Rounded Bold   07390" pitchFamily="2" charset="0"/>
                <a:ea typeface="+mn-ea"/>
                <a:cs typeface="+mn-cs"/>
              </a:defRPr>
            </a:lvl1pPr>
            <a:lvl2pPr marL="768331" indent="-3111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SzPct val="90000"/>
              <a:buFont typeface=".Hiragino Kaku Gothic Interface W3"/>
              <a:buChar char="▫"/>
              <a:tabLst/>
              <a:defRPr sz="3200" b="0" i="0" kern="1200">
                <a:solidFill>
                  <a:schemeClr val="accent2"/>
                </a:solidFill>
                <a:latin typeface="18 VAG Rounded Light   02390" pitchFamily="2" charset="0"/>
                <a:ea typeface="+mn-ea"/>
                <a:cs typeface="+mn-cs"/>
              </a:defRPr>
            </a:lvl2pPr>
            <a:lvl3pPr marL="1066773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.Hiragino Kaku Gothic Interface W3"/>
              <a:buChar char="▪"/>
              <a:tabLst/>
              <a:defRPr sz="2800" b="0" i="0" kern="1200">
                <a:solidFill>
                  <a:schemeClr val="accent1"/>
                </a:solidFill>
                <a:latin typeface="18 VAG Rounded Light   02390" pitchFamily="2" charset="0"/>
                <a:ea typeface="+mn-ea"/>
                <a:cs typeface="+mn-cs"/>
              </a:defRPr>
            </a:lvl3pPr>
            <a:lvl4pPr marL="1449881" indent="-298443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b="0" i="0" kern="1200">
                <a:solidFill>
                  <a:schemeClr val="accent3"/>
                </a:solidFill>
                <a:latin typeface="18 VAG Rounded Light   02390" pitchFamily="2" charset="0"/>
                <a:ea typeface="+mn-ea"/>
                <a:cs typeface="+mn-cs"/>
              </a:defRPr>
            </a:lvl4pPr>
            <a:lvl5pPr marL="1763140" indent="-226478" algn="l" defTabSz="914377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b="0" i="0" kern="1200">
                <a:solidFill>
                  <a:schemeClr val="bg2"/>
                </a:solidFill>
                <a:latin typeface="18 VAG Rounded Light   02390" pitchFamily="2" charset="0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400"/>
              </a:spcBef>
            </a:pPr>
            <a:r>
              <a:rPr lang="en-US" sz="2800" dirty="0"/>
              <a:t>Store needs immediate, two </a:t>
            </a:r>
            <a:r>
              <a:rPr lang="en-US" sz="2800" b="0" dirty="0">
                <a:solidFill>
                  <a:schemeClr val="accent4"/>
                </a:solidFill>
                <a:latin typeface="18 VAG Rounded Light   02390" pitchFamily="2" charset="0"/>
              </a:rPr>
              <a:t>read</a:t>
            </a:r>
            <a:r>
              <a:rPr lang="en-US" sz="2800" dirty="0"/>
              <a:t> registers, </a:t>
            </a:r>
            <a:r>
              <a:rPr lang="en-US" sz="2800" b="0" dirty="0">
                <a:solidFill>
                  <a:schemeClr val="accent4"/>
                </a:solidFill>
                <a:latin typeface="18 VAG Rounded Light   02390" pitchFamily="2" charset="0"/>
              </a:rPr>
              <a:t>no destination</a:t>
            </a:r>
            <a:r>
              <a:rPr lang="en-US" sz="2800" dirty="0"/>
              <a:t> register!</a:t>
            </a:r>
          </a:p>
          <a:p>
            <a:pPr>
              <a:spcBef>
                <a:spcPts val="400"/>
              </a:spcBef>
            </a:pPr>
            <a:r>
              <a:rPr lang="en-US" sz="2800" dirty="0"/>
              <a:t>Move lower 5 bits of immediate to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r>
              <a:rPr lang="en-US" sz="2800" dirty="0"/>
              <a:t> field location in other formats:</a:t>
            </a:r>
          </a:p>
          <a:p>
            <a:pPr lvl="1"/>
            <a:endParaRPr lang="en-US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64E0EA-88E8-DF0C-8C69-9EA4FFBC530C}"/>
              </a:ext>
            </a:extLst>
          </p:cNvPr>
          <p:cNvSpPr/>
          <p:nvPr/>
        </p:nvSpPr>
        <p:spPr>
          <a:xfrm>
            <a:off x="283346" y="3197203"/>
            <a:ext cx="11712322" cy="428689"/>
          </a:xfrm>
          <a:prstGeom prst="rect">
            <a:avLst/>
          </a:prstGeom>
          <a:solidFill>
            <a:schemeClr val="accent3"/>
          </a:solidFill>
          <a:ln w="2857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dirty="0">
                <a:latin typeface="18 VAG Rounded Light   02390" pitchFamily="2" charset="0"/>
              </a:rPr>
              <a:t>RISC-V design prioritizes keeping </a:t>
            </a:r>
            <a:r>
              <a:rPr lang="en-US" sz="2000" i="1" dirty="0">
                <a:latin typeface="18 VAG Rounded Light   02390" pitchFamily="2" charset="0"/>
              </a:rPr>
              <a:t>register fields </a:t>
            </a:r>
            <a:r>
              <a:rPr lang="en-US" sz="2000" dirty="0">
                <a:latin typeface="18 VAG Rounded Light   02390" pitchFamily="2" charset="0"/>
              </a:rPr>
              <a:t>in the same places. </a:t>
            </a:r>
            <a:r>
              <a:rPr lang="en-US" sz="2000" dirty="0" err="1">
                <a:latin typeface="18 VAG Rounded Light   02390" pitchFamily="2" charset="0"/>
              </a:rPr>
              <a:t>Immediates</a:t>
            </a:r>
            <a:r>
              <a:rPr lang="en-US" sz="2000" dirty="0">
                <a:latin typeface="18 VAG Rounded Light   02390" pitchFamily="2" charset="0"/>
              </a:rPr>
              <a:t> are less critical to hardware.</a:t>
            </a:r>
          </a:p>
        </p:txBody>
      </p:sp>
      <p:graphicFrame>
        <p:nvGraphicFramePr>
          <p:cNvPr id="22" name="Table 5">
            <a:extLst>
              <a:ext uri="{FF2B5EF4-FFF2-40B4-BE49-F238E27FC236}">
                <a16:creationId xmlns:a16="http://schemas.microsoft.com/office/drawing/2014/main" id="{2579E9CD-7016-1BCE-5A6C-6F161C39ED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6418043"/>
              </p:ext>
            </p:extLst>
          </p:nvPr>
        </p:nvGraphicFramePr>
        <p:xfrm>
          <a:off x="895425" y="4707104"/>
          <a:ext cx="10396734" cy="16350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[11:5]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accent5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accent5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sngStrike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strike="sng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19480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sng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sngStrike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strike="sng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036370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342867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58A13FE1-B5FC-B2C1-7AD1-FDCADB142966}"/>
              </a:ext>
            </a:extLst>
          </p:cNvPr>
          <p:cNvSpPr txBox="1"/>
          <p:nvPr/>
        </p:nvSpPr>
        <p:spPr>
          <a:xfrm>
            <a:off x="153908" y="4993427"/>
            <a:ext cx="7841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I-type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547FC1-27B1-50EF-7B67-3E6FC48070BE}"/>
              </a:ext>
            </a:extLst>
          </p:cNvPr>
          <p:cNvSpPr txBox="1"/>
          <p:nvPr/>
        </p:nvSpPr>
        <p:spPr>
          <a:xfrm>
            <a:off x="22462" y="5666939"/>
            <a:ext cx="915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R-type</a:t>
            </a: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0D87E09-780B-AFFE-38B1-FC0BA815120D}"/>
              </a:ext>
            </a:extLst>
          </p:cNvPr>
          <p:cNvSpPr/>
          <p:nvPr/>
        </p:nvSpPr>
        <p:spPr>
          <a:xfrm>
            <a:off x="4559808" y="4737752"/>
            <a:ext cx="3096768" cy="527455"/>
          </a:xfrm>
          <a:custGeom>
            <a:avLst/>
            <a:gdLst>
              <a:gd name="connsiteX0" fmla="*/ 0 w 3096768"/>
              <a:gd name="connsiteY0" fmla="*/ 755904 h 755904"/>
              <a:gd name="connsiteX1" fmla="*/ 85344 w 3096768"/>
              <a:gd name="connsiteY1" fmla="*/ 621792 h 755904"/>
              <a:gd name="connsiteX2" fmla="*/ 109728 w 3096768"/>
              <a:gd name="connsiteY2" fmla="*/ 585216 h 755904"/>
              <a:gd name="connsiteX3" fmla="*/ 134112 w 3096768"/>
              <a:gd name="connsiteY3" fmla="*/ 548640 h 755904"/>
              <a:gd name="connsiteX4" fmla="*/ 182880 w 3096768"/>
              <a:gd name="connsiteY4" fmla="*/ 499872 h 755904"/>
              <a:gd name="connsiteX5" fmla="*/ 219456 w 3096768"/>
              <a:gd name="connsiteY5" fmla="*/ 451104 h 755904"/>
              <a:gd name="connsiteX6" fmla="*/ 304800 w 3096768"/>
              <a:gd name="connsiteY6" fmla="*/ 365760 h 755904"/>
              <a:gd name="connsiteX7" fmla="*/ 402336 w 3096768"/>
              <a:gd name="connsiteY7" fmla="*/ 280416 h 755904"/>
              <a:gd name="connsiteX8" fmla="*/ 451104 w 3096768"/>
              <a:gd name="connsiteY8" fmla="*/ 256032 h 755904"/>
              <a:gd name="connsiteX9" fmla="*/ 548640 w 3096768"/>
              <a:gd name="connsiteY9" fmla="*/ 207264 h 755904"/>
              <a:gd name="connsiteX10" fmla="*/ 707136 w 3096768"/>
              <a:gd name="connsiteY10" fmla="*/ 121920 h 755904"/>
              <a:gd name="connsiteX11" fmla="*/ 816864 w 3096768"/>
              <a:gd name="connsiteY11" fmla="*/ 85344 h 755904"/>
              <a:gd name="connsiteX12" fmla="*/ 853440 w 3096768"/>
              <a:gd name="connsiteY12" fmla="*/ 73152 h 755904"/>
              <a:gd name="connsiteX13" fmla="*/ 902208 w 3096768"/>
              <a:gd name="connsiteY13" fmla="*/ 48768 h 755904"/>
              <a:gd name="connsiteX14" fmla="*/ 987552 w 3096768"/>
              <a:gd name="connsiteY14" fmla="*/ 36576 h 755904"/>
              <a:gd name="connsiteX15" fmla="*/ 1097280 w 3096768"/>
              <a:gd name="connsiteY15" fmla="*/ 12192 h 755904"/>
              <a:gd name="connsiteX16" fmla="*/ 1194816 w 3096768"/>
              <a:gd name="connsiteY16" fmla="*/ 0 h 755904"/>
              <a:gd name="connsiteX17" fmla="*/ 1316736 w 3096768"/>
              <a:gd name="connsiteY17" fmla="*/ 12192 h 755904"/>
              <a:gd name="connsiteX18" fmla="*/ 1389888 w 3096768"/>
              <a:gd name="connsiteY18" fmla="*/ 48768 h 755904"/>
              <a:gd name="connsiteX19" fmla="*/ 1499616 w 3096768"/>
              <a:gd name="connsiteY19" fmla="*/ 121920 h 755904"/>
              <a:gd name="connsiteX20" fmla="*/ 1584960 w 3096768"/>
              <a:gd name="connsiteY20" fmla="*/ 182880 h 755904"/>
              <a:gd name="connsiteX21" fmla="*/ 1572768 w 3096768"/>
              <a:gd name="connsiteY21" fmla="*/ 292608 h 755904"/>
              <a:gd name="connsiteX22" fmla="*/ 1536192 w 3096768"/>
              <a:gd name="connsiteY22" fmla="*/ 316992 h 755904"/>
              <a:gd name="connsiteX23" fmla="*/ 1438656 w 3096768"/>
              <a:gd name="connsiteY23" fmla="*/ 231648 h 755904"/>
              <a:gd name="connsiteX24" fmla="*/ 1426464 w 3096768"/>
              <a:gd name="connsiteY24" fmla="*/ 195072 h 755904"/>
              <a:gd name="connsiteX25" fmla="*/ 1438656 w 3096768"/>
              <a:gd name="connsiteY25" fmla="*/ 146304 h 755904"/>
              <a:gd name="connsiteX26" fmla="*/ 1609344 w 3096768"/>
              <a:gd name="connsiteY26" fmla="*/ 85344 h 755904"/>
              <a:gd name="connsiteX27" fmla="*/ 2255520 w 3096768"/>
              <a:gd name="connsiteY27" fmla="*/ 109728 h 755904"/>
              <a:gd name="connsiteX28" fmla="*/ 2377440 w 3096768"/>
              <a:gd name="connsiteY28" fmla="*/ 146304 h 755904"/>
              <a:gd name="connsiteX29" fmla="*/ 2462784 w 3096768"/>
              <a:gd name="connsiteY29" fmla="*/ 170688 h 755904"/>
              <a:gd name="connsiteX30" fmla="*/ 2548128 w 3096768"/>
              <a:gd name="connsiteY30" fmla="*/ 195072 h 755904"/>
              <a:gd name="connsiteX31" fmla="*/ 2670048 w 3096768"/>
              <a:gd name="connsiteY31" fmla="*/ 280416 h 755904"/>
              <a:gd name="connsiteX32" fmla="*/ 2718816 w 3096768"/>
              <a:gd name="connsiteY32" fmla="*/ 304800 h 755904"/>
              <a:gd name="connsiteX33" fmla="*/ 2804160 w 3096768"/>
              <a:gd name="connsiteY33" fmla="*/ 377952 h 755904"/>
              <a:gd name="connsiteX34" fmla="*/ 2901696 w 3096768"/>
              <a:gd name="connsiteY34" fmla="*/ 487680 h 755904"/>
              <a:gd name="connsiteX35" fmla="*/ 2962656 w 3096768"/>
              <a:gd name="connsiteY35" fmla="*/ 536448 h 755904"/>
              <a:gd name="connsiteX36" fmla="*/ 2999232 w 3096768"/>
              <a:gd name="connsiteY36" fmla="*/ 585216 h 755904"/>
              <a:gd name="connsiteX37" fmla="*/ 3060192 w 3096768"/>
              <a:gd name="connsiteY37" fmla="*/ 658368 h 755904"/>
              <a:gd name="connsiteX38" fmla="*/ 3096768 w 3096768"/>
              <a:gd name="connsiteY38" fmla="*/ 682752 h 75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096768" h="755904">
                <a:moveTo>
                  <a:pt x="0" y="755904"/>
                </a:moveTo>
                <a:cubicBezTo>
                  <a:pt x="51654" y="669814"/>
                  <a:pt x="23431" y="714661"/>
                  <a:pt x="85344" y="621792"/>
                </a:cubicBezTo>
                <a:lnTo>
                  <a:pt x="109728" y="585216"/>
                </a:lnTo>
                <a:cubicBezTo>
                  <a:pt x="117856" y="573024"/>
                  <a:pt x="123751" y="559001"/>
                  <a:pt x="134112" y="548640"/>
                </a:cubicBezTo>
                <a:cubicBezTo>
                  <a:pt x="150368" y="532384"/>
                  <a:pt x="167741" y="517173"/>
                  <a:pt x="182880" y="499872"/>
                </a:cubicBezTo>
                <a:cubicBezTo>
                  <a:pt x="196261" y="484580"/>
                  <a:pt x="205787" y="466140"/>
                  <a:pt x="219456" y="451104"/>
                </a:cubicBezTo>
                <a:cubicBezTo>
                  <a:pt x="246519" y="421335"/>
                  <a:pt x="276352" y="394208"/>
                  <a:pt x="304800" y="365760"/>
                </a:cubicBezTo>
                <a:cubicBezTo>
                  <a:pt x="340052" y="330508"/>
                  <a:pt x="357682" y="310186"/>
                  <a:pt x="402336" y="280416"/>
                </a:cubicBezTo>
                <a:cubicBezTo>
                  <a:pt x="417458" y="270334"/>
                  <a:pt x="435692" y="265665"/>
                  <a:pt x="451104" y="256032"/>
                </a:cubicBezTo>
                <a:cubicBezTo>
                  <a:pt x="534001" y="204221"/>
                  <a:pt x="463069" y="228657"/>
                  <a:pt x="548640" y="207264"/>
                </a:cubicBezTo>
                <a:cubicBezTo>
                  <a:pt x="592392" y="181013"/>
                  <a:pt x="662612" y="136761"/>
                  <a:pt x="707136" y="121920"/>
                </a:cubicBezTo>
                <a:lnTo>
                  <a:pt x="816864" y="85344"/>
                </a:lnTo>
                <a:cubicBezTo>
                  <a:pt x="829056" y="81280"/>
                  <a:pt x="841945" y="78899"/>
                  <a:pt x="853440" y="73152"/>
                </a:cubicBezTo>
                <a:cubicBezTo>
                  <a:pt x="869696" y="65024"/>
                  <a:pt x="884674" y="53550"/>
                  <a:pt x="902208" y="48768"/>
                </a:cubicBezTo>
                <a:cubicBezTo>
                  <a:pt x="929932" y="41207"/>
                  <a:pt x="959279" y="41717"/>
                  <a:pt x="987552" y="36576"/>
                </a:cubicBezTo>
                <a:cubicBezTo>
                  <a:pt x="1121043" y="12305"/>
                  <a:pt x="939974" y="36393"/>
                  <a:pt x="1097280" y="12192"/>
                </a:cubicBezTo>
                <a:cubicBezTo>
                  <a:pt x="1129664" y="7210"/>
                  <a:pt x="1162304" y="4064"/>
                  <a:pt x="1194816" y="0"/>
                </a:cubicBezTo>
                <a:cubicBezTo>
                  <a:pt x="1235456" y="4064"/>
                  <a:pt x="1277113" y="2286"/>
                  <a:pt x="1316736" y="12192"/>
                </a:cubicBezTo>
                <a:cubicBezTo>
                  <a:pt x="1343184" y="18804"/>
                  <a:pt x="1366511" y="34742"/>
                  <a:pt x="1389888" y="48768"/>
                </a:cubicBezTo>
                <a:cubicBezTo>
                  <a:pt x="1427582" y="71385"/>
                  <a:pt x="1464449" y="95545"/>
                  <a:pt x="1499616" y="121920"/>
                </a:cubicBezTo>
                <a:cubicBezTo>
                  <a:pt x="1560106" y="167288"/>
                  <a:pt x="1531477" y="147224"/>
                  <a:pt x="1584960" y="182880"/>
                </a:cubicBezTo>
                <a:cubicBezTo>
                  <a:pt x="1600951" y="230853"/>
                  <a:pt x="1609874" y="233238"/>
                  <a:pt x="1572768" y="292608"/>
                </a:cubicBezTo>
                <a:cubicBezTo>
                  <a:pt x="1565002" y="305034"/>
                  <a:pt x="1548384" y="308864"/>
                  <a:pt x="1536192" y="316992"/>
                </a:cubicBezTo>
                <a:cubicBezTo>
                  <a:pt x="1481328" y="280416"/>
                  <a:pt x="1464056" y="282448"/>
                  <a:pt x="1438656" y="231648"/>
                </a:cubicBezTo>
                <a:cubicBezTo>
                  <a:pt x="1432909" y="220153"/>
                  <a:pt x="1430528" y="207264"/>
                  <a:pt x="1426464" y="195072"/>
                </a:cubicBezTo>
                <a:cubicBezTo>
                  <a:pt x="1430528" y="178816"/>
                  <a:pt x="1427622" y="158914"/>
                  <a:pt x="1438656" y="146304"/>
                </a:cubicBezTo>
                <a:cubicBezTo>
                  <a:pt x="1492093" y="85233"/>
                  <a:pt x="1535251" y="94606"/>
                  <a:pt x="1609344" y="85344"/>
                </a:cubicBezTo>
                <a:lnTo>
                  <a:pt x="2255520" y="109728"/>
                </a:lnTo>
                <a:cubicBezTo>
                  <a:pt x="2280031" y="111018"/>
                  <a:pt x="2363849" y="142906"/>
                  <a:pt x="2377440" y="146304"/>
                </a:cubicBezTo>
                <a:cubicBezTo>
                  <a:pt x="2529897" y="184418"/>
                  <a:pt x="2340348" y="135706"/>
                  <a:pt x="2462784" y="170688"/>
                </a:cubicBezTo>
                <a:cubicBezTo>
                  <a:pt x="2475782" y="174402"/>
                  <a:pt x="2532652" y="186474"/>
                  <a:pt x="2548128" y="195072"/>
                </a:cubicBezTo>
                <a:cubicBezTo>
                  <a:pt x="2681556" y="269199"/>
                  <a:pt x="2567764" y="216489"/>
                  <a:pt x="2670048" y="280416"/>
                </a:cubicBezTo>
                <a:cubicBezTo>
                  <a:pt x="2685460" y="290049"/>
                  <a:pt x="2704276" y="293895"/>
                  <a:pt x="2718816" y="304800"/>
                </a:cubicBezTo>
                <a:cubicBezTo>
                  <a:pt x="2955333" y="482188"/>
                  <a:pt x="2635393" y="265440"/>
                  <a:pt x="2804160" y="377952"/>
                </a:cubicBezTo>
                <a:cubicBezTo>
                  <a:pt x="2837533" y="428012"/>
                  <a:pt x="2842044" y="439958"/>
                  <a:pt x="2901696" y="487680"/>
                </a:cubicBezTo>
                <a:cubicBezTo>
                  <a:pt x="2922016" y="503936"/>
                  <a:pt x="2944255" y="518047"/>
                  <a:pt x="2962656" y="536448"/>
                </a:cubicBezTo>
                <a:cubicBezTo>
                  <a:pt x="2977024" y="550816"/>
                  <a:pt x="2987421" y="568681"/>
                  <a:pt x="2999232" y="585216"/>
                </a:cubicBezTo>
                <a:cubicBezTo>
                  <a:pt x="3027439" y="624706"/>
                  <a:pt x="3020010" y="624883"/>
                  <a:pt x="3060192" y="658368"/>
                </a:cubicBezTo>
                <a:cubicBezTo>
                  <a:pt x="3071449" y="667749"/>
                  <a:pt x="3096768" y="682752"/>
                  <a:pt x="3096768" y="682752"/>
                </a:cubicBezTo>
              </a:path>
            </a:pathLst>
          </a:custGeom>
          <a:noFill/>
          <a:ln w="38100">
            <a:solidFill>
              <a:schemeClr val="accent5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A2B0152-BFA1-DD1E-C678-6E4528E1AC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4393968"/>
              </p:ext>
            </p:extLst>
          </p:nvPr>
        </p:nvGraphicFramePr>
        <p:xfrm>
          <a:off x="899841" y="2227221"/>
          <a:ext cx="10392318" cy="9844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520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140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140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520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760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518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[11:5]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 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3771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/>
      <p:bldP spid="25" grpId="0"/>
      <p:bldP spid="2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33787-BA4B-4A06-B021-428BF3385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S-Format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A8E964-151C-6720-2336-9D9198840D81}"/>
              </a:ext>
            </a:extLst>
          </p:cNvPr>
          <p:cNvSpPr/>
          <p:nvPr/>
        </p:nvSpPr>
        <p:spPr>
          <a:xfrm>
            <a:off x="2865943" y="961689"/>
            <a:ext cx="64601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07" indent="-75007" algn="ctr"/>
            <a:r>
              <a:rPr lang="en-US" sz="3600" b="1" dirty="0" err="1">
                <a:solidFill>
                  <a:schemeClr val="bg1"/>
                </a:solidFill>
                <a:latin typeface="Courier"/>
                <a:cs typeface="Courier"/>
              </a:rPr>
              <a:t>sw</a:t>
            </a:r>
            <a:r>
              <a:rPr lang="en-US" sz="3600" b="1" dirty="0">
                <a:solidFill>
                  <a:schemeClr val="bg1"/>
                </a:solidFill>
                <a:latin typeface="Courier"/>
                <a:cs typeface="Courier"/>
              </a:rPr>
              <a:t> x14, 36(x2)</a:t>
            </a:r>
          </a:p>
        </p:txBody>
      </p:sp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11A157C1-E459-91AE-F9FB-52506E7473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5962173"/>
              </p:ext>
            </p:extLst>
          </p:nvPr>
        </p:nvGraphicFramePr>
        <p:xfrm>
          <a:off x="897631" y="2961151"/>
          <a:ext cx="10396734" cy="14706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[11:5]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0000001 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01110</a:t>
                      </a: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00010</a:t>
                      </a: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010</a:t>
                      </a: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00100 </a:t>
                      </a: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0100011</a:t>
                      </a: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</a:tbl>
          </a:graphicData>
        </a:graphic>
      </p:graphicFrame>
      <p:sp>
        <p:nvSpPr>
          <p:cNvPr id="27" name="Left Brace 26">
            <a:extLst>
              <a:ext uri="{FF2B5EF4-FFF2-40B4-BE49-F238E27FC236}">
                <a16:creationId xmlns:a16="http://schemas.microsoft.com/office/drawing/2014/main" id="{1EE24C70-823E-00D4-7940-5DFE0328749C}"/>
              </a:ext>
            </a:extLst>
          </p:cNvPr>
          <p:cNvSpPr/>
          <p:nvPr/>
        </p:nvSpPr>
        <p:spPr>
          <a:xfrm rot="16200000">
            <a:off x="8061287" y="4027009"/>
            <a:ext cx="260549" cy="1449388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>
            <a:extLst>
              <a:ext uri="{FF2B5EF4-FFF2-40B4-BE49-F238E27FC236}">
                <a16:creationId xmlns:a16="http://schemas.microsoft.com/office/drawing/2014/main" id="{ED7F7E92-34F5-CA80-7D6E-363FCA7A4F6B}"/>
              </a:ext>
            </a:extLst>
          </p:cNvPr>
          <p:cNvSpPr/>
          <p:nvPr/>
        </p:nvSpPr>
        <p:spPr>
          <a:xfrm>
            <a:off x="4750903" y="1879866"/>
            <a:ext cx="2690191" cy="253569"/>
          </a:xfrm>
          <a:prstGeom prst="downArrow">
            <a:avLst/>
          </a:prstGeom>
          <a:solidFill>
            <a:schemeClr val="accent2"/>
          </a:solidFill>
          <a:ln w="28575">
            <a:noFill/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C20DEAB-201C-EF59-6E6F-0EF7AB4372CC}"/>
              </a:ext>
            </a:extLst>
          </p:cNvPr>
          <p:cNvSpPr txBox="1"/>
          <p:nvPr/>
        </p:nvSpPr>
        <p:spPr>
          <a:xfrm>
            <a:off x="8846926" y="2337942"/>
            <a:ext cx="2570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Store opcode</a:t>
            </a:r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0852F2DB-A93B-8544-EA22-1F74773A68AA}"/>
              </a:ext>
            </a:extLst>
          </p:cNvPr>
          <p:cNvSpPr/>
          <p:nvPr/>
        </p:nvSpPr>
        <p:spPr>
          <a:xfrm rot="5400000">
            <a:off x="10076768" y="1696350"/>
            <a:ext cx="173736" cy="2261460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DA8395-F0DC-6C9E-E7B4-F05928E8E29A}"/>
              </a:ext>
            </a:extLst>
          </p:cNvPr>
          <p:cNvSpPr txBox="1"/>
          <p:nvPr/>
        </p:nvSpPr>
        <p:spPr>
          <a:xfrm>
            <a:off x="4768728" y="4898094"/>
            <a:ext cx="19372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rs1</a:t>
            </a:r>
            <a:r>
              <a:rPr lang="en-US" sz="2400" dirty="0">
                <a:solidFill>
                  <a:schemeClr val="accent6"/>
                </a:solidFill>
                <a:latin typeface="18 VAG Rounded Light   02390" pitchFamily="2" charset="0"/>
                <a:cs typeface="Courier New" panose="02070309020205020404" pitchFamily="49" charset="0"/>
              </a:rPr>
              <a:t> (“</a:t>
            </a:r>
            <a:r>
              <a:rPr lang="en-US" sz="24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</a:t>
            </a:r>
            <a:r>
              <a:rPr lang="en-US" sz="2400" dirty="0">
                <a:solidFill>
                  <a:schemeClr val="accent6"/>
                </a:solidFill>
                <a:latin typeface="18 VAG Rounded Light   02390" pitchFamily="2" charset="0"/>
                <a:cs typeface="Courier New" panose="02070309020205020404" pitchFamily="49" charset="0"/>
              </a:rPr>
              <a:t>”)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02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B17051-BDCC-DFB4-8B83-038DE1D02FAF}"/>
              </a:ext>
            </a:extLst>
          </p:cNvPr>
          <p:cNvSpPr txBox="1"/>
          <p:nvPr/>
        </p:nvSpPr>
        <p:spPr>
          <a:xfrm>
            <a:off x="2312627" y="4898094"/>
            <a:ext cx="23330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rs2</a:t>
            </a: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  <a:cs typeface="Courier New" panose="02070309020205020404" pitchFamily="49" charset="0"/>
              </a:rPr>
              <a:t> (“</a:t>
            </a:r>
            <a:r>
              <a:rPr lang="en-US" sz="24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source</a:t>
            </a:r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  <a:cs typeface="Courier New" panose="02070309020205020404" pitchFamily="49" charset="0"/>
              </a:rPr>
              <a:t>”)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14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CCB24D00-E632-839E-8740-BB3C81B560C3}"/>
              </a:ext>
            </a:extLst>
          </p:cNvPr>
          <p:cNvSpPr/>
          <p:nvPr/>
        </p:nvSpPr>
        <p:spPr>
          <a:xfrm rot="16200000">
            <a:off x="5435748" y="4028536"/>
            <a:ext cx="289729" cy="1449388"/>
          </a:xfrm>
          <a:prstGeom prst="leftBrace">
            <a:avLst>
              <a:gd name="adj1" fmla="val 8333"/>
              <a:gd name="adj2" fmla="val 66077"/>
            </a:avLst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2579C68D-5C0A-B937-157B-96E01A01BD0B}"/>
              </a:ext>
            </a:extLst>
          </p:cNvPr>
          <p:cNvSpPr/>
          <p:nvPr/>
        </p:nvSpPr>
        <p:spPr>
          <a:xfrm rot="16200000">
            <a:off x="3793138" y="4028536"/>
            <a:ext cx="289728" cy="1449388"/>
          </a:xfrm>
          <a:prstGeom prst="leftBrace">
            <a:avLst>
              <a:gd name="adj1" fmla="val 8333"/>
              <a:gd name="adj2" fmla="val 32730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1BCE60-F986-E0CC-B271-7E11571EA757}"/>
              </a:ext>
            </a:extLst>
          </p:cNvPr>
          <p:cNvSpPr txBox="1"/>
          <p:nvPr/>
        </p:nvSpPr>
        <p:spPr>
          <a:xfrm>
            <a:off x="6227252" y="2337379"/>
            <a:ext cx="1765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“store word”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98DF5379-3EF2-35BF-735E-2D1B307C82E7}"/>
              </a:ext>
            </a:extLst>
          </p:cNvPr>
          <p:cNvSpPr/>
          <p:nvPr/>
        </p:nvSpPr>
        <p:spPr>
          <a:xfrm>
            <a:off x="6969211" y="2757939"/>
            <a:ext cx="74140" cy="1000897"/>
          </a:xfrm>
          <a:custGeom>
            <a:avLst/>
            <a:gdLst>
              <a:gd name="connsiteX0" fmla="*/ 74140 w 74140"/>
              <a:gd name="connsiteY0" fmla="*/ 0 h 1000897"/>
              <a:gd name="connsiteX1" fmla="*/ 49427 w 74140"/>
              <a:gd name="connsiteY1" fmla="*/ 160637 h 1000897"/>
              <a:gd name="connsiteX2" fmla="*/ 37070 w 74140"/>
              <a:gd name="connsiteY2" fmla="*/ 383059 h 1000897"/>
              <a:gd name="connsiteX3" fmla="*/ 12356 w 74140"/>
              <a:gd name="connsiteY3" fmla="*/ 630194 h 1000897"/>
              <a:gd name="connsiteX4" fmla="*/ 0 w 74140"/>
              <a:gd name="connsiteY4" fmla="*/ 691978 h 1000897"/>
              <a:gd name="connsiteX5" fmla="*/ 12356 w 74140"/>
              <a:gd name="connsiteY5" fmla="*/ 926756 h 1000897"/>
              <a:gd name="connsiteX6" fmla="*/ 24713 w 74140"/>
              <a:gd name="connsiteY6" fmla="*/ 1000897 h 1000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140" h="1000897">
                <a:moveTo>
                  <a:pt x="74140" y="0"/>
                </a:moveTo>
                <a:cubicBezTo>
                  <a:pt x="61183" y="64781"/>
                  <a:pt x="55038" y="87690"/>
                  <a:pt x="49427" y="160637"/>
                </a:cubicBezTo>
                <a:cubicBezTo>
                  <a:pt x="43732" y="234673"/>
                  <a:pt x="42009" y="308968"/>
                  <a:pt x="37070" y="383059"/>
                </a:cubicBezTo>
                <a:cubicBezTo>
                  <a:pt x="32168" y="456591"/>
                  <a:pt x="24027" y="554328"/>
                  <a:pt x="12356" y="630194"/>
                </a:cubicBezTo>
                <a:cubicBezTo>
                  <a:pt x="9162" y="650952"/>
                  <a:pt x="4119" y="671383"/>
                  <a:pt x="0" y="691978"/>
                </a:cubicBezTo>
                <a:cubicBezTo>
                  <a:pt x="4119" y="770237"/>
                  <a:pt x="5261" y="848710"/>
                  <a:pt x="12356" y="926756"/>
                </a:cubicBezTo>
                <a:cubicBezTo>
                  <a:pt x="28621" y="1105670"/>
                  <a:pt x="24713" y="827362"/>
                  <a:pt x="24713" y="1000897"/>
                </a:cubicBezTo>
              </a:path>
            </a:pathLst>
          </a:custGeom>
          <a:noFill/>
          <a:ln w="28575">
            <a:solidFill>
              <a:schemeClr val="accent4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0E27AD14-728D-3311-DDCC-07D7E7974BAD}"/>
              </a:ext>
            </a:extLst>
          </p:cNvPr>
          <p:cNvSpPr/>
          <p:nvPr/>
        </p:nvSpPr>
        <p:spPr>
          <a:xfrm rot="16200000">
            <a:off x="1884482" y="3595391"/>
            <a:ext cx="289729" cy="2315676"/>
          </a:xfrm>
          <a:prstGeom prst="leftBrace">
            <a:avLst>
              <a:gd name="adj1" fmla="val 8333"/>
              <a:gd name="adj2" fmla="val 49854"/>
            </a:avLst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C11A98C-722F-83DD-CC0A-B129E519D0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8615707"/>
              </p:ext>
            </p:extLst>
          </p:nvPr>
        </p:nvGraphicFramePr>
        <p:xfrm>
          <a:off x="7006281" y="5875692"/>
          <a:ext cx="3280790" cy="4861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13794">
                  <a:extLst>
                    <a:ext uri="{9D8B030D-6E8A-4147-A177-3AD203B41FA5}">
                      <a16:colId xmlns:a16="http://schemas.microsoft.com/office/drawing/2014/main" val="2786126024"/>
                    </a:ext>
                  </a:extLst>
                </a:gridCol>
                <a:gridCol w="1366996">
                  <a:extLst>
                    <a:ext uri="{9D8B030D-6E8A-4147-A177-3AD203B41FA5}">
                      <a16:colId xmlns:a16="http://schemas.microsoft.com/office/drawing/2014/main" val="2348596613"/>
                    </a:ext>
                  </a:extLst>
                </a:gridCol>
              </a:tblGrid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0000001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00100</a:t>
                      </a:r>
                      <a:r>
                        <a:rPr lang="en-US" sz="28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944373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4F0C71E-6AC2-DAE8-99E5-7026579EE25B}"/>
              </a:ext>
            </a:extLst>
          </p:cNvPr>
          <p:cNvSpPr txBox="1"/>
          <p:nvPr/>
        </p:nvSpPr>
        <p:spPr>
          <a:xfrm>
            <a:off x="10334316" y="5884685"/>
            <a:ext cx="1348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  <a:sym typeface="Wingdings" pitchFamily="2" charset="2"/>
              </a:rPr>
              <a:t> +</a:t>
            </a:r>
            <a:r>
              <a:rPr lang="en-US" sz="2400" dirty="0">
                <a:solidFill>
                  <a:schemeClr val="bg1"/>
                </a:solidFill>
                <a:latin typeface="18 VAG Rounded Light   02390" pitchFamily="2" charset="0"/>
              </a:rPr>
              <a:t>36</a:t>
            </a:r>
            <a:r>
              <a:rPr lang="en-US" sz="2400" baseline="-25000" dirty="0">
                <a:solidFill>
                  <a:schemeClr val="bg1"/>
                </a:solidFill>
                <a:latin typeface="18 VAG Rounded Light   02390" pitchFamily="2" charset="0"/>
              </a:rPr>
              <a:t>ten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477F0AD-DFCC-4773-8A56-F4F227EF68F0}"/>
              </a:ext>
            </a:extLst>
          </p:cNvPr>
          <p:cNvSpPr/>
          <p:nvPr/>
        </p:nvSpPr>
        <p:spPr>
          <a:xfrm>
            <a:off x="1974490" y="4851400"/>
            <a:ext cx="5442310" cy="1041400"/>
          </a:xfrm>
          <a:custGeom>
            <a:avLst/>
            <a:gdLst>
              <a:gd name="connsiteX0" fmla="*/ 57510 w 5442310"/>
              <a:gd name="connsiteY0" fmla="*/ 0 h 1041400"/>
              <a:gd name="connsiteX1" fmla="*/ 32110 w 5442310"/>
              <a:gd name="connsiteY1" fmla="*/ 406400 h 1041400"/>
              <a:gd name="connsiteX2" fmla="*/ 108310 w 5442310"/>
              <a:gd name="connsiteY2" fmla="*/ 685800 h 1041400"/>
              <a:gd name="connsiteX3" fmla="*/ 133710 w 5442310"/>
              <a:gd name="connsiteY3" fmla="*/ 762000 h 1041400"/>
              <a:gd name="connsiteX4" fmla="*/ 286110 w 5442310"/>
              <a:gd name="connsiteY4" fmla="*/ 863600 h 1041400"/>
              <a:gd name="connsiteX5" fmla="*/ 463910 w 5442310"/>
              <a:gd name="connsiteY5" fmla="*/ 939800 h 1041400"/>
              <a:gd name="connsiteX6" fmla="*/ 616310 w 5442310"/>
              <a:gd name="connsiteY6" fmla="*/ 990600 h 1041400"/>
              <a:gd name="connsiteX7" fmla="*/ 692510 w 5442310"/>
              <a:gd name="connsiteY7" fmla="*/ 1016000 h 1041400"/>
              <a:gd name="connsiteX8" fmla="*/ 844910 w 5442310"/>
              <a:gd name="connsiteY8" fmla="*/ 1041400 h 1041400"/>
              <a:gd name="connsiteX9" fmla="*/ 1327510 w 5442310"/>
              <a:gd name="connsiteY9" fmla="*/ 990600 h 1041400"/>
              <a:gd name="connsiteX10" fmla="*/ 2191110 w 5442310"/>
              <a:gd name="connsiteY10" fmla="*/ 939800 h 1041400"/>
              <a:gd name="connsiteX11" fmla="*/ 4019910 w 5442310"/>
              <a:gd name="connsiteY11" fmla="*/ 939800 h 1041400"/>
              <a:gd name="connsiteX12" fmla="*/ 4375510 w 5442310"/>
              <a:gd name="connsiteY12" fmla="*/ 838200 h 1041400"/>
              <a:gd name="connsiteX13" fmla="*/ 4451710 w 5442310"/>
              <a:gd name="connsiteY13" fmla="*/ 812800 h 1041400"/>
              <a:gd name="connsiteX14" fmla="*/ 4527910 w 5442310"/>
              <a:gd name="connsiteY14" fmla="*/ 787400 h 1041400"/>
              <a:gd name="connsiteX15" fmla="*/ 4832710 w 5442310"/>
              <a:gd name="connsiteY15" fmla="*/ 762000 h 1041400"/>
              <a:gd name="connsiteX16" fmla="*/ 5213710 w 5442310"/>
              <a:gd name="connsiteY16" fmla="*/ 838200 h 1041400"/>
              <a:gd name="connsiteX17" fmla="*/ 5289910 w 5442310"/>
              <a:gd name="connsiteY17" fmla="*/ 863600 h 1041400"/>
              <a:gd name="connsiteX18" fmla="*/ 5366110 w 5442310"/>
              <a:gd name="connsiteY18" fmla="*/ 889000 h 1041400"/>
              <a:gd name="connsiteX19" fmla="*/ 5442310 w 5442310"/>
              <a:gd name="connsiteY19" fmla="*/ 990600 h 104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442310" h="1041400">
                <a:moveTo>
                  <a:pt x="57510" y="0"/>
                </a:moveTo>
                <a:cubicBezTo>
                  <a:pt x="-23908" y="203546"/>
                  <a:pt x="-5854" y="102684"/>
                  <a:pt x="32110" y="406400"/>
                </a:cubicBezTo>
                <a:cubicBezTo>
                  <a:pt x="46471" y="521285"/>
                  <a:pt x="70576" y="572599"/>
                  <a:pt x="108310" y="685800"/>
                </a:cubicBezTo>
                <a:cubicBezTo>
                  <a:pt x="116777" y="711200"/>
                  <a:pt x="111433" y="747148"/>
                  <a:pt x="133710" y="762000"/>
                </a:cubicBezTo>
                <a:cubicBezTo>
                  <a:pt x="184510" y="795867"/>
                  <a:pt x="228189" y="844293"/>
                  <a:pt x="286110" y="863600"/>
                </a:cubicBezTo>
                <a:cubicBezTo>
                  <a:pt x="531394" y="945361"/>
                  <a:pt x="150042" y="814253"/>
                  <a:pt x="463910" y="939800"/>
                </a:cubicBezTo>
                <a:cubicBezTo>
                  <a:pt x="513628" y="959687"/>
                  <a:pt x="565510" y="973667"/>
                  <a:pt x="616310" y="990600"/>
                </a:cubicBezTo>
                <a:cubicBezTo>
                  <a:pt x="641710" y="999067"/>
                  <a:pt x="666100" y="1011598"/>
                  <a:pt x="692510" y="1016000"/>
                </a:cubicBezTo>
                <a:lnTo>
                  <a:pt x="844910" y="1041400"/>
                </a:lnTo>
                <a:cubicBezTo>
                  <a:pt x="1098783" y="990625"/>
                  <a:pt x="900372" y="1024771"/>
                  <a:pt x="1327510" y="990600"/>
                </a:cubicBezTo>
                <a:cubicBezTo>
                  <a:pt x="1942467" y="941403"/>
                  <a:pt x="1218679" y="982080"/>
                  <a:pt x="2191110" y="939800"/>
                </a:cubicBezTo>
                <a:cubicBezTo>
                  <a:pt x="2716170" y="950971"/>
                  <a:pt x="3455839" y="991079"/>
                  <a:pt x="4019910" y="939800"/>
                </a:cubicBezTo>
                <a:cubicBezTo>
                  <a:pt x="4107618" y="931827"/>
                  <a:pt x="4285297" y="868271"/>
                  <a:pt x="4375510" y="838200"/>
                </a:cubicBezTo>
                <a:lnTo>
                  <a:pt x="4451710" y="812800"/>
                </a:lnTo>
                <a:cubicBezTo>
                  <a:pt x="4477110" y="804333"/>
                  <a:pt x="4501229" y="789623"/>
                  <a:pt x="4527910" y="787400"/>
                </a:cubicBezTo>
                <a:lnTo>
                  <a:pt x="4832710" y="762000"/>
                </a:lnTo>
                <a:cubicBezTo>
                  <a:pt x="5114530" y="793313"/>
                  <a:pt x="4988575" y="763155"/>
                  <a:pt x="5213710" y="838200"/>
                </a:cubicBezTo>
                <a:lnTo>
                  <a:pt x="5289910" y="863600"/>
                </a:lnTo>
                <a:lnTo>
                  <a:pt x="5366110" y="889000"/>
                </a:lnTo>
                <a:cubicBezTo>
                  <a:pt x="5423552" y="975163"/>
                  <a:pt x="5395324" y="943614"/>
                  <a:pt x="5442310" y="990600"/>
                </a:cubicBezTo>
              </a:path>
            </a:pathLst>
          </a:custGeom>
          <a:noFill/>
          <a:ln w="28575">
            <a:solidFill>
              <a:schemeClr val="accent5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400A97-B452-7281-D416-3E933D6EB91C}"/>
              </a:ext>
            </a:extLst>
          </p:cNvPr>
          <p:cNvSpPr txBox="1"/>
          <p:nvPr/>
        </p:nvSpPr>
        <p:spPr>
          <a:xfrm>
            <a:off x="7491066" y="5441278"/>
            <a:ext cx="2380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imm</a:t>
            </a:r>
            <a:r>
              <a:rPr lang="en-US" sz="24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accent5"/>
                </a:solidFill>
                <a:latin typeface="18 VAG Rounded Light   02390" pitchFamily="2" charset="0"/>
                <a:cs typeface="Courier New" panose="02070309020205020404" pitchFamily="49" charset="0"/>
              </a:rPr>
              <a:t>(“</a:t>
            </a:r>
            <a:r>
              <a:rPr lang="en-US" sz="24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en-US" sz="2400" dirty="0">
                <a:solidFill>
                  <a:schemeClr val="accent5"/>
                </a:solidFill>
                <a:latin typeface="18 VAG Rounded Light   02390" pitchFamily="2" charset="0"/>
                <a:cs typeface="Courier New" panose="02070309020205020404" pitchFamily="49" charset="0"/>
              </a:rPr>
              <a:t>”)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7A0FE34F-9F1C-3DF6-018C-280472F87C05}"/>
              </a:ext>
            </a:extLst>
          </p:cNvPr>
          <p:cNvSpPr/>
          <p:nvPr/>
        </p:nvSpPr>
        <p:spPr>
          <a:xfrm>
            <a:off x="8152108" y="4866469"/>
            <a:ext cx="1925708" cy="1009224"/>
          </a:xfrm>
          <a:custGeom>
            <a:avLst/>
            <a:gdLst>
              <a:gd name="connsiteX0" fmla="*/ 30997 w 1598187"/>
              <a:gd name="connsiteY0" fmla="*/ 0 h 1053885"/>
              <a:gd name="connsiteX1" fmla="*/ 0 w 1598187"/>
              <a:gd name="connsiteY1" fmla="*/ 77491 h 1053885"/>
              <a:gd name="connsiteX2" fmla="*/ 30997 w 1598187"/>
              <a:gd name="connsiteY2" fmla="*/ 170481 h 1053885"/>
              <a:gd name="connsiteX3" fmla="*/ 46495 w 1598187"/>
              <a:gd name="connsiteY3" fmla="*/ 216976 h 1053885"/>
              <a:gd name="connsiteX4" fmla="*/ 139485 w 1598187"/>
              <a:gd name="connsiteY4" fmla="*/ 294468 h 1053885"/>
              <a:gd name="connsiteX5" fmla="*/ 263472 w 1598187"/>
              <a:gd name="connsiteY5" fmla="*/ 278969 h 1053885"/>
              <a:gd name="connsiteX6" fmla="*/ 371960 w 1598187"/>
              <a:gd name="connsiteY6" fmla="*/ 263471 h 1053885"/>
              <a:gd name="connsiteX7" fmla="*/ 650929 w 1598187"/>
              <a:gd name="connsiteY7" fmla="*/ 247973 h 1053885"/>
              <a:gd name="connsiteX8" fmla="*/ 991892 w 1598187"/>
              <a:gd name="connsiteY8" fmla="*/ 263471 h 1053885"/>
              <a:gd name="connsiteX9" fmla="*/ 1038387 w 1598187"/>
              <a:gd name="connsiteY9" fmla="*/ 278969 h 1053885"/>
              <a:gd name="connsiteX10" fmla="*/ 1177872 w 1598187"/>
              <a:gd name="connsiteY10" fmla="*/ 325464 h 1053885"/>
              <a:gd name="connsiteX11" fmla="*/ 1270861 w 1598187"/>
              <a:gd name="connsiteY11" fmla="*/ 356461 h 1053885"/>
              <a:gd name="connsiteX12" fmla="*/ 1410346 w 1598187"/>
              <a:gd name="connsiteY12" fmla="*/ 480447 h 1053885"/>
              <a:gd name="connsiteX13" fmla="*/ 1456841 w 1598187"/>
              <a:gd name="connsiteY13" fmla="*/ 526942 h 1053885"/>
              <a:gd name="connsiteX14" fmla="*/ 1487838 w 1598187"/>
              <a:gd name="connsiteY14" fmla="*/ 588935 h 1053885"/>
              <a:gd name="connsiteX15" fmla="*/ 1518834 w 1598187"/>
              <a:gd name="connsiteY15" fmla="*/ 635430 h 1053885"/>
              <a:gd name="connsiteX16" fmla="*/ 1565329 w 1598187"/>
              <a:gd name="connsiteY16" fmla="*/ 743918 h 1053885"/>
              <a:gd name="connsiteX17" fmla="*/ 1580828 w 1598187"/>
              <a:gd name="connsiteY17" fmla="*/ 805912 h 1053885"/>
              <a:gd name="connsiteX18" fmla="*/ 1596326 w 1598187"/>
              <a:gd name="connsiteY18" fmla="*/ 852407 h 1053885"/>
              <a:gd name="connsiteX19" fmla="*/ 1596326 w 1598187"/>
              <a:gd name="connsiteY19" fmla="*/ 1053885 h 1053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598187" h="1053885">
                <a:moveTo>
                  <a:pt x="30997" y="0"/>
                </a:moveTo>
                <a:cubicBezTo>
                  <a:pt x="20665" y="25830"/>
                  <a:pt x="0" y="49671"/>
                  <a:pt x="0" y="77491"/>
                </a:cubicBezTo>
                <a:cubicBezTo>
                  <a:pt x="0" y="110164"/>
                  <a:pt x="20665" y="139484"/>
                  <a:pt x="30997" y="170481"/>
                </a:cubicBezTo>
                <a:cubicBezTo>
                  <a:pt x="36163" y="185979"/>
                  <a:pt x="32902" y="207914"/>
                  <a:pt x="46495" y="216976"/>
                </a:cubicBezTo>
                <a:cubicBezTo>
                  <a:pt x="111227" y="260131"/>
                  <a:pt x="79819" y="234802"/>
                  <a:pt x="139485" y="294468"/>
                </a:cubicBezTo>
                <a:lnTo>
                  <a:pt x="263472" y="278969"/>
                </a:lnTo>
                <a:cubicBezTo>
                  <a:pt x="299681" y="274141"/>
                  <a:pt x="335547" y="266384"/>
                  <a:pt x="371960" y="263471"/>
                </a:cubicBezTo>
                <a:cubicBezTo>
                  <a:pt x="464796" y="256044"/>
                  <a:pt x="557939" y="253139"/>
                  <a:pt x="650929" y="247973"/>
                </a:cubicBezTo>
                <a:cubicBezTo>
                  <a:pt x="764583" y="253139"/>
                  <a:pt x="878483" y="254398"/>
                  <a:pt x="991892" y="263471"/>
                </a:cubicBezTo>
                <a:cubicBezTo>
                  <a:pt x="1008177" y="264774"/>
                  <a:pt x="1022679" y="274481"/>
                  <a:pt x="1038387" y="278969"/>
                </a:cubicBezTo>
                <a:cubicBezTo>
                  <a:pt x="1202893" y="325971"/>
                  <a:pt x="981962" y="254224"/>
                  <a:pt x="1177872" y="325464"/>
                </a:cubicBezTo>
                <a:cubicBezTo>
                  <a:pt x="1208578" y="336630"/>
                  <a:pt x="1243675" y="338338"/>
                  <a:pt x="1270861" y="356461"/>
                </a:cubicBezTo>
                <a:cubicBezTo>
                  <a:pt x="1353830" y="411772"/>
                  <a:pt x="1304185" y="374286"/>
                  <a:pt x="1410346" y="480447"/>
                </a:cubicBezTo>
                <a:cubicBezTo>
                  <a:pt x="1425844" y="495945"/>
                  <a:pt x="1447039" y="507338"/>
                  <a:pt x="1456841" y="526942"/>
                </a:cubicBezTo>
                <a:cubicBezTo>
                  <a:pt x="1467173" y="547606"/>
                  <a:pt x="1476375" y="568876"/>
                  <a:pt x="1487838" y="588935"/>
                </a:cubicBezTo>
                <a:cubicBezTo>
                  <a:pt x="1497079" y="605107"/>
                  <a:pt x="1509593" y="619258"/>
                  <a:pt x="1518834" y="635430"/>
                </a:cubicBezTo>
                <a:cubicBezTo>
                  <a:pt x="1542451" y="676761"/>
                  <a:pt x="1552909" y="700448"/>
                  <a:pt x="1565329" y="743918"/>
                </a:cubicBezTo>
                <a:cubicBezTo>
                  <a:pt x="1571181" y="764399"/>
                  <a:pt x="1574976" y="785431"/>
                  <a:pt x="1580828" y="805912"/>
                </a:cubicBezTo>
                <a:cubicBezTo>
                  <a:pt x="1585316" y="821620"/>
                  <a:pt x="1595307" y="836102"/>
                  <a:pt x="1596326" y="852407"/>
                </a:cubicBezTo>
                <a:cubicBezTo>
                  <a:pt x="1600515" y="919436"/>
                  <a:pt x="1596326" y="986726"/>
                  <a:pt x="1596326" y="1053885"/>
                </a:cubicBezTo>
              </a:path>
            </a:pathLst>
          </a:custGeom>
          <a:noFill/>
          <a:ln w="28575">
            <a:solidFill>
              <a:schemeClr val="accent5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359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3" grpId="0"/>
      <p:bldP spid="34" grpId="0" animBg="1"/>
      <p:bldP spid="3" grpId="0"/>
      <p:bldP spid="5" grpId="0"/>
      <p:bldP spid="6" grpId="0" animBg="1"/>
      <p:bldP spid="7" grpId="0" animBg="1"/>
      <p:bldP spid="8" grpId="0"/>
      <p:bldP spid="9" grpId="0" animBg="1"/>
      <p:bldP spid="10" grpId="0" animBg="1"/>
      <p:bldP spid="13" grpId="0"/>
      <p:bldP spid="15" grpId="0" animBg="1"/>
      <p:bldP spid="18" grpId="0"/>
      <p:bldP spid="1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AD412-09CD-28BD-D3D8-D9BC4114F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76199"/>
            <a:ext cx="10955294" cy="768096"/>
          </a:xfrm>
        </p:spPr>
        <p:txBody>
          <a:bodyPr>
            <a:normAutofit/>
          </a:bodyPr>
          <a:lstStyle/>
          <a:p>
            <a:r>
              <a:rPr lang="en-US" dirty="0"/>
              <a:t>All three RV32 Store Instructions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D107BE-52B6-FD6C-90A8-DF83DC51C13B}"/>
              </a:ext>
            </a:extLst>
          </p:cNvPr>
          <p:cNvSpPr txBox="1"/>
          <p:nvPr/>
        </p:nvSpPr>
        <p:spPr>
          <a:xfrm>
            <a:off x="2038865" y="3244871"/>
            <a:ext cx="3791941" cy="880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525" lvl="1" algn="r" defTabSz="914377">
              <a:lnSpc>
                <a:spcPct val="85000"/>
              </a:lnSpc>
              <a:spcBef>
                <a:spcPts val="500"/>
              </a:spcBef>
              <a:buSzPct val="90000"/>
            </a:pPr>
            <a:r>
              <a:rPr lang="en-US" sz="2000" dirty="0">
                <a:solidFill>
                  <a:schemeClr val="accent2"/>
                </a:solidFill>
                <a:latin typeface="18 VAG Rounded Light   02390" pitchFamily="2" charset="0"/>
              </a:rPr>
              <a:t>No sign/zero extending for store!</a:t>
            </a:r>
            <a:br>
              <a:rPr lang="en-US" sz="2000" dirty="0">
                <a:solidFill>
                  <a:schemeClr val="accent2"/>
                </a:solidFill>
                <a:latin typeface="18 VAG Rounded Light   02390" pitchFamily="2" charset="0"/>
              </a:rPr>
            </a:br>
            <a:r>
              <a:rPr lang="en-US" sz="2000" dirty="0">
                <a:solidFill>
                  <a:schemeClr val="accent2"/>
                </a:solidFill>
                <a:latin typeface="18 VAG Rounded Light   02390" pitchFamily="2" charset="0"/>
              </a:rPr>
              <a:t>We only write to memory</a:t>
            </a:r>
            <a:br>
              <a:rPr lang="en-US" sz="2000" dirty="0">
                <a:solidFill>
                  <a:schemeClr val="accent2"/>
                </a:solidFill>
                <a:latin typeface="18 VAG Rounded Light   02390" pitchFamily="2" charset="0"/>
              </a:rPr>
            </a:br>
            <a:r>
              <a:rPr lang="en-US" sz="2000" dirty="0">
                <a:solidFill>
                  <a:schemeClr val="accent2"/>
                </a:solidFill>
                <a:latin typeface="18 VAG Rounded Light   02390" pitchFamily="2" charset="0"/>
              </a:rPr>
              <a:t>the data width specified.</a:t>
            </a:r>
            <a:endParaRPr lang="en-US" sz="1800" dirty="0">
              <a:solidFill>
                <a:schemeClr val="accent2"/>
              </a:solidFill>
              <a:latin typeface="18 VAG Rounded Light   02390" pitchFamily="2" charset="0"/>
            </a:endParaRPr>
          </a:p>
        </p:txBody>
      </p:sp>
      <p:graphicFrame>
        <p:nvGraphicFramePr>
          <p:cNvPr id="15" name="Table 5">
            <a:extLst>
              <a:ext uri="{FF2B5EF4-FFF2-40B4-BE49-F238E27FC236}">
                <a16:creationId xmlns:a16="http://schemas.microsoft.com/office/drawing/2014/main" id="{699C2AAE-6958-2453-A297-CA8B0E10A2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9123001"/>
              </p:ext>
            </p:extLst>
          </p:nvPr>
        </p:nvGraphicFramePr>
        <p:xfrm>
          <a:off x="1065684" y="1376301"/>
          <a:ext cx="9665208" cy="15186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978408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1110699373"/>
                    </a:ext>
                  </a:extLst>
                </a:gridCol>
              </a:tblGrid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50000"/>
                              <a:lumOff val="50000"/>
                            </a:srgb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imm[11:5]</a:t>
                      </a:r>
                      <a:endParaRPr kumimoji="0" lang="en-US" sz="1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50000"/>
                            <a:lumOff val="50000"/>
                          </a:srgbClr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>
                              <a:lumMod val="50000"/>
                              <a:lumOff val="50000"/>
                            </a:srgb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50000"/>
                              <a:lumOff val="50000"/>
                            </a:srgb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[4:0]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0100011</a:t>
                      </a:r>
                      <a:endParaRPr lang="en-US" sz="2400" b="1" i="0" kern="120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2000" b="1" i="0" dirty="0">
                          <a:solidFill>
                            <a:schemeClr val="accent4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sb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50000"/>
                              <a:lumOff val="50000"/>
                            </a:srgb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imm[11:5]</a:t>
                      </a:r>
                      <a:endParaRPr kumimoji="0" lang="en-US" sz="1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50000"/>
                            <a:lumOff val="50000"/>
                          </a:srgbClr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50000"/>
                              <a:lumOff val="50000"/>
                            </a:srgb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imm[4:0]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0100011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sh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0984678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>
                              <a:lumMod val="50000"/>
                              <a:lumOff val="50000"/>
                            </a:srgb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50000"/>
                              <a:lumOff val="50000"/>
                            </a:srgb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[11:5]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010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>
                              <a:lumMod val="50000"/>
                              <a:lumOff val="50000"/>
                            </a:srgb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50000"/>
                              <a:lumOff val="50000"/>
                            </a:srgb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[4:0]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0100011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sw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896859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2BF3ABE-B14B-C440-D41B-8A03EC4AC1FC}"/>
              </a:ext>
            </a:extLst>
          </p:cNvPr>
          <p:cNvSpPr txBox="1"/>
          <p:nvPr/>
        </p:nvSpPr>
        <p:spPr>
          <a:xfrm>
            <a:off x="3447535" y="926631"/>
            <a:ext cx="42877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Encodes data size of store operation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0F669AE8-9351-D1C2-5745-D2BD196EB0A7}"/>
              </a:ext>
            </a:extLst>
          </p:cNvPr>
          <p:cNvSpPr/>
          <p:nvPr/>
        </p:nvSpPr>
        <p:spPr>
          <a:xfrm rot="5400000">
            <a:off x="5834553" y="873103"/>
            <a:ext cx="127470" cy="902044"/>
          </a:xfrm>
          <a:prstGeom prst="leftBrace">
            <a:avLst>
              <a:gd name="adj1" fmla="val 8333"/>
              <a:gd name="adj2" fmla="val 84101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8A417E-2773-A357-FA9E-E70F70786E69}"/>
              </a:ext>
            </a:extLst>
          </p:cNvPr>
          <p:cNvSpPr/>
          <p:nvPr/>
        </p:nvSpPr>
        <p:spPr>
          <a:xfrm>
            <a:off x="5668585" y="1709350"/>
            <a:ext cx="188518" cy="1185617"/>
          </a:xfrm>
          <a:prstGeom prst="rect">
            <a:avLst/>
          </a:prstGeom>
          <a:noFill/>
          <a:ln w="28575">
            <a:solidFill>
              <a:schemeClr val="accent3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8DA87C-2C23-D672-D19F-C45FCBF1B8B2}"/>
              </a:ext>
            </a:extLst>
          </p:cNvPr>
          <p:cNvSpPr txBox="1"/>
          <p:nvPr/>
        </p:nvSpPr>
        <p:spPr>
          <a:xfrm>
            <a:off x="6071286" y="3324799"/>
            <a:ext cx="3188041" cy="618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525" lvl="1" defTabSz="914377">
              <a:lnSpc>
                <a:spcPct val="85000"/>
              </a:lnSpc>
              <a:spcBef>
                <a:spcPts val="500"/>
              </a:spcBef>
              <a:buSzPct val="90000"/>
            </a:pPr>
            <a:r>
              <a:rPr lang="en-US" sz="2000" dirty="0">
                <a:solidFill>
                  <a:schemeClr val="accent2"/>
                </a:solidFill>
                <a:latin typeface="18 VAG Rounded Light   02390" pitchFamily="2" charset="0"/>
              </a:rPr>
              <a:t>Same data width fields as load instructions.</a:t>
            </a:r>
            <a:endParaRPr lang="en-US" sz="1800" dirty="0">
              <a:solidFill>
                <a:schemeClr val="accent2"/>
              </a:solidFill>
              <a:latin typeface="18 VAG Rounded Light   02390" pitchFamily="2" charset="0"/>
            </a:endParaRP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58A4DBDA-D2A7-53D6-2463-4586E0541541}"/>
              </a:ext>
            </a:extLst>
          </p:cNvPr>
          <p:cNvSpPr/>
          <p:nvPr/>
        </p:nvSpPr>
        <p:spPr>
          <a:xfrm rot="16200000">
            <a:off x="5926422" y="2943484"/>
            <a:ext cx="289729" cy="313043"/>
          </a:xfrm>
          <a:prstGeom prst="leftBrace">
            <a:avLst>
              <a:gd name="adj1" fmla="val 8333"/>
              <a:gd name="adj2" fmla="val 66077"/>
            </a:avLst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EE132382-D681-5946-F134-B06792DA590D}"/>
              </a:ext>
            </a:extLst>
          </p:cNvPr>
          <p:cNvSpPr/>
          <p:nvPr/>
        </p:nvSpPr>
        <p:spPr>
          <a:xfrm>
            <a:off x="5350476" y="2916195"/>
            <a:ext cx="395416" cy="284205"/>
          </a:xfrm>
          <a:custGeom>
            <a:avLst/>
            <a:gdLst>
              <a:gd name="connsiteX0" fmla="*/ 395416 w 395416"/>
              <a:gd name="connsiteY0" fmla="*/ 0 h 284205"/>
              <a:gd name="connsiteX1" fmla="*/ 358346 w 395416"/>
              <a:gd name="connsiteY1" fmla="*/ 61783 h 284205"/>
              <a:gd name="connsiteX2" fmla="*/ 210065 w 395416"/>
              <a:gd name="connsiteY2" fmla="*/ 135924 h 284205"/>
              <a:gd name="connsiteX3" fmla="*/ 172994 w 395416"/>
              <a:gd name="connsiteY3" fmla="*/ 148281 h 284205"/>
              <a:gd name="connsiteX4" fmla="*/ 135924 w 395416"/>
              <a:gd name="connsiteY4" fmla="*/ 160637 h 284205"/>
              <a:gd name="connsiteX5" fmla="*/ 98854 w 395416"/>
              <a:gd name="connsiteY5" fmla="*/ 197708 h 284205"/>
              <a:gd name="connsiteX6" fmla="*/ 61783 w 395416"/>
              <a:gd name="connsiteY6" fmla="*/ 222421 h 284205"/>
              <a:gd name="connsiteX7" fmla="*/ 37070 w 395416"/>
              <a:gd name="connsiteY7" fmla="*/ 259491 h 284205"/>
              <a:gd name="connsiteX8" fmla="*/ 0 w 395416"/>
              <a:gd name="connsiteY8" fmla="*/ 284205 h 28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5416" h="284205">
                <a:moveTo>
                  <a:pt x="395416" y="0"/>
                </a:moveTo>
                <a:cubicBezTo>
                  <a:pt x="383059" y="20594"/>
                  <a:pt x="375329" y="44801"/>
                  <a:pt x="358346" y="61783"/>
                </a:cubicBezTo>
                <a:cubicBezTo>
                  <a:pt x="310439" y="109690"/>
                  <a:pt x="270364" y="115824"/>
                  <a:pt x="210065" y="135924"/>
                </a:cubicBezTo>
                <a:lnTo>
                  <a:pt x="172994" y="148281"/>
                </a:lnTo>
                <a:lnTo>
                  <a:pt x="135924" y="160637"/>
                </a:lnTo>
                <a:cubicBezTo>
                  <a:pt x="123567" y="172994"/>
                  <a:pt x="112279" y="186521"/>
                  <a:pt x="98854" y="197708"/>
                </a:cubicBezTo>
                <a:cubicBezTo>
                  <a:pt x="87445" y="207215"/>
                  <a:pt x="72284" y="211920"/>
                  <a:pt x="61783" y="222421"/>
                </a:cubicBezTo>
                <a:cubicBezTo>
                  <a:pt x="51282" y="232922"/>
                  <a:pt x="47571" y="248990"/>
                  <a:pt x="37070" y="259491"/>
                </a:cubicBezTo>
                <a:cubicBezTo>
                  <a:pt x="26569" y="269992"/>
                  <a:pt x="0" y="284205"/>
                  <a:pt x="0" y="284205"/>
                </a:cubicBezTo>
              </a:path>
            </a:pathLst>
          </a:custGeom>
          <a:noFill/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629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4" grpId="0" animBg="1"/>
      <p:bldP spid="12" grpId="0" animBg="1"/>
      <p:bldP spid="5" grpId="0"/>
      <p:bldP spid="6" grpId="0" animBg="1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AB809-9017-9E59-1984-0C0905CDE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“And in Conclusion…”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AF1C3-D598-59B5-B307-58B5110D4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3" y="916710"/>
            <a:ext cx="11784767" cy="5701066"/>
          </a:xfrm>
        </p:spPr>
        <p:txBody>
          <a:bodyPr>
            <a:noAutofit/>
          </a:bodyPr>
          <a:lstStyle/>
          <a:p>
            <a:r>
              <a:rPr lang="en-US" sz="3200" dirty="0"/>
              <a:t>Simplification works for RISC-V: Instructions are same size as data word (32 bits) so that they use the same memory.</a:t>
            </a:r>
          </a:p>
          <a:p>
            <a:r>
              <a:rPr lang="en-US" sz="3200" dirty="0"/>
              <a:t>Computer program stored as a series of these 32-bit numbers.</a:t>
            </a:r>
          </a:p>
          <a:p>
            <a:r>
              <a:rPr lang="en-US" sz="3200" dirty="0"/>
              <a:t>RISC-V </a:t>
            </a:r>
            <a:r>
              <a:rPr lang="en-US" sz="3200" b="0" dirty="0">
                <a:solidFill>
                  <a:schemeClr val="accent4">
                    <a:alpha val="99000"/>
                  </a:schemeClr>
                </a:solidFill>
                <a:latin typeface="18 VAG Rounded Light   02390" pitchFamily="2" charset="0"/>
              </a:rPr>
              <a:t>machine language</a:t>
            </a:r>
            <a:r>
              <a:rPr lang="en-US" sz="3200" dirty="0"/>
              <a:t> instruction formats:</a:t>
            </a:r>
          </a:p>
          <a:p>
            <a:pPr lvl="1"/>
            <a:r>
              <a:rPr lang="en-US" sz="2800" dirty="0"/>
              <a:t>Today:</a:t>
            </a:r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>
              <a:spcBef>
                <a:spcPts val="2300"/>
              </a:spcBef>
            </a:pPr>
            <a:r>
              <a:rPr lang="en-US" sz="2800" dirty="0"/>
              <a:t>Next time: B-type, U-type, J-type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BC6241C3-A0EE-C506-D8E6-DDDB09EAE6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1061541"/>
              </p:ext>
            </p:extLst>
          </p:nvPr>
        </p:nvGraphicFramePr>
        <p:xfrm>
          <a:off x="895425" y="3591231"/>
          <a:ext cx="10396734" cy="228562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979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92849539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4258887520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7347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979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3270592488"/>
                    </a:ext>
                  </a:extLst>
                </a:gridCol>
                <a:gridCol w="324898">
                  <a:extLst>
                    <a:ext uri="{9D8B030D-6E8A-4147-A177-3AD203B41FA5}">
                      <a16:colId xmlns:a16="http://schemas.microsoft.com/office/drawing/2014/main" val="2901077752"/>
                    </a:ext>
                  </a:extLst>
                </a:gridCol>
                <a:gridCol w="649794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strike="noStrik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strike="noStrik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strike="noStrik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strike="noStrik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strike="noStrik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strike="noStrik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strike="noStrik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strike="noStrik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strike="noStrike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accent4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accent4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strike="noStrike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accent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275478"/>
                  </a:ext>
                </a:extLst>
              </a:tr>
              <a:tr h="319480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strike="noStrike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accent4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strike="noStrike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accent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036370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342867"/>
                  </a:ext>
                </a:extLst>
              </a:tr>
              <a:tr h="319480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strike="noStrike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[11:5]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accent4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funct3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700" b="1" i="0" strike="noStrike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[4:0]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strike="noStrike" dirty="0">
                          <a:solidFill>
                            <a:schemeClr val="accent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954683"/>
                  </a:ext>
                </a:extLst>
              </a:tr>
              <a:tr h="319480">
                <a:tc gridSpan="8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b="0" i="0" strike="noStrike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937437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BC73B71-DF2E-331D-C489-C9B01C3CFD9E}"/>
              </a:ext>
            </a:extLst>
          </p:cNvPr>
          <p:cNvSpPr txBox="1"/>
          <p:nvPr/>
        </p:nvSpPr>
        <p:spPr>
          <a:xfrm>
            <a:off x="70551" y="3877554"/>
            <a:ext cx="8675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R-type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B907B1-9C7A-F9DA-14FF-87D4239EF7EB}"/>
              </a:ext>
            </a:extLst>
          </p:cNvPr>
          <p:cNvSpPr txBox="1"/>
          <p:nvPr/>
        </p:nvSpPr>
        <p:spPr>
          <a:xfrm>
            <a:off x="22462" y="4551066"/>
            <a:ext cx="915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I-type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E660E1-617C-ACC8-61EA-05F152B3DFCA}"/>
              </a:ext>
            </a:extLst>
          </p:cNvPr>
          <p:cNvSpPr txBox="1"/>
          <p:nvPr/>
        </p:nvSpPr>
        <p:spPr>
          <a:xfrm>
            <a:off x="0" y="5208158"/>
            <a:ext cx="915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S-type</a:t>
            </a:r>
          </a:p>
        </p:txBody>
      </p:sp>
    </p:spTree>
    <p:extLst>
      <p:ext uri="{BB962C8B-B14F-4D97-AF65-F5344CB8AC3E}">
        <p14:creationId xmlns:p14="http://schemas.microsoft.com/office/powerpoint/2010/main" val="1490840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A5561-D0D2-16EC-3398-650E84486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(</a:t>
            </a:r>
            <a:r>
              <a:rPr lang="en-US" dirty="0" err="1"/>
              <a:t>pollev</a:t>
            </a:r>
            <a:r>
              <a:rPr lang="en-US" dirty="0"/>
              <a:t> scratch space)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5B45D-08C0-AF10-0185-3DCFEDA57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3" y="916710"/>
            <a:ext cx="11332079" cy="768097"/>
          </a:xfrm>
        </p:spPr>
        <p:txBody>
          <a:bodyPr>
            <a:normAutofit/>
          </a:bodyPr>
          <a:lstStyle/>
          <a:p>
            <a:pPr marL="84664" indent="0">
              <a:buNone/>
            </a:pPr>
            <a:r>
              <a:rPr lang="en-US" sz="3200" dirty="0"/>
              <a:t>How do we encode		</a:t>
            </a:r>
            <a:r>
              <a:rPr lang="en-US" sz="3200" dirty="0">
                <a:solidFill>
                  <a:srgbClr val="FFC000"/>
                </a:solidFill>
                <a:latin typeface="Courier"/>
                <a:ea typeface="Courier"/>
                <a:cs typeface="Courier"/>
                <a:sym typeface="Courier"/>
              </a:rPr>
              <a:t>add x4, x3, x2 </a:t>
            </a:r>
            <a:r>
              <a:rPr lang="en-US" sz="3200" dirty="0"/>
              <a:t>?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FFAD9DC-215F-0686-7283-98A2A12B8EBD}"/>
              </a:ext>
            </a:extLst>
          </p:cNvPr>
          <p:cNvGraphicFramePr>
            <a:graphicFrameLocks/>
          </p:cNvGraphicFramePr>
          <p:nvPr/>
        </p:nvGraphicFramePr>
        <p:xfrm>
          <a:off x="486125" y="1842695"/>
          <a:ext cx="8398386" cy="19210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28846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1140192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1140192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871434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1140192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1628846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848684">
                  <a:extLst>
                    <a:ext uri="{9D8B030D-6E8A-4147-A177-3AD203B41FA5}">
                      <a16:colId xmlns:a16="http://schemas.microsoft.com/office/drawing/2014/main" val="1110699373"/>
                    </a:ext>
                  </a:extLst>
                </a:gridCol>
              </a:tblGrid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700" b="1" i="0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r>
                        <a:rPr lang="en-US" sz="1700" b="1" i="0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 </a:t>
                      </a:r>
                      <a:endParaRPr lang="en-US" sz="17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kern="120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 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80000"/>
                        </a:lnSpc>
                      </a:pPr>
                      <a:r>
                        <a:rPr lang="en-US" sz="2000" b="1" i="0" dirty="0">
                          <a:solidFill>
                            <a:schemeClr val="accent4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sub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0984678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xor</a:t>
                      </a:r>
                      <a:endParaRPr kumimoji="0" lang="en-US" sz="2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D9E056"/>
                        </a:solidFill>
                        <a:effectLst/>
                        <a:uLnTx/>
                        <a:uFillTx/>
                        <a:latin typeface="Courier New" panose="02070309020205020404" pitchFamily="49" charset="0"/>
                        <a:ea typeface="+mn-ea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5244450"/>
                  </a:ext>
                </a:extLst>
              </a:tr>
              <a:tr h="306168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  <a:spcBef>
                          <a:spcPts val="400"/>
                        </a:spcBef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0000000</a:t>
                      </a:r>
                      <a:endParaRPr lang="en-US" sz="24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rs2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rs1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400" b="1" i="0" dirty="0">
                          <a:solidFill>
                            <a:schemeClr val="bg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17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rd</a:t>
                      </a:r>
                      <a:endParaRPr lang="en-US" sz="2000" b="1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0110011</a:t>
                      </a:r>
                      <a:endParaRPr lang="en-US" sz="20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377" rtl="0" eaLnBrk="1" fontAlgn="auto" latinLnBrk="0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D9E056"/>
                          </a:solidFill>
                          <a:effectLst/>
                          <a:uLnTx/>
                          <a:uFillTx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and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924229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DCAB98E-4D06-0D1F-C38D-B88373A04845}"/>
              </a:ext>
            </a:extLst>
          </p:cNvPr>
          <p:cNvSpPr txBox="1"/>
          <p:nvPr/>
        </p:nvSpPr>
        <p:spPr>
          <a:xfrm>
            <a:off x="5170747" y="4236633"/>
            <a:ext cx="9252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40DBBD-10B5-40A0-CB93-B7DFF2494872}"/>
              </a:ext>
            </a:extLst>
          </p:cNvPr>
          <p:cNvSpPr txBox="1"/>
          <p:nvPr/>
        </p:nvSpPr>
        <p:spPr>
          <a:xfrm>
            <a:off x="388115" y="1442815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chemeClr val="accent2"/>
                </a:solidFill>
                <a:latin typeface="18 VAG Rounded Light   02390" pitchFamily="2" charset="0"/>
              </a:rPr>
              <a:t>Lookup table:</a:t>
            </a:r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E52AC3A1-FA30-5985-E8A7-CF66746281E0}"/>
              </a:ext>
            </a:extLst>
          </p:cNvPr>
          <p:cNvGraphicFramePr>
            <a:graphicFrameLocks/>
          </p:cNvGraphicFramePr>
          <p:nvPr/>
        </p:nvGraphicFramePr>
        <p:xfrm>
          <a:off x="486125" y="3921585"/>
          <a:ext cx="8770185" cy="115116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1624853830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888743132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4279900494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797878386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00498641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6261158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657610230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93546849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1797088917"/>
                    </a:ext>
                  </a:extLst>
                </a:gridCol>
                <a:gridCol w="484995">
                  <a:extLst>
                    <a:ext uri="{9D8B030D-6E8A-4147-A177-3AD203B41FA5}">
                      <a16:colId xmlns:a16="http://schemas.microsoft.com/office/drawing/2014/main" val="953689441"/>
                    </a:ext>
                  </a:extLst>
                </a:gridCol>
                <a:gridCol w="484995">
                  <a:extLst>
                    <a:ext uri="{9D8B030D-6E8A-4147-A177-3AD203B41FA5}">
                      <a16:colId xmlns:a16="http://schemas.microsoft.com/office/drawing/2014/main" val="155271674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842259910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64973538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90169693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2051879303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854787181"/>
                    </a:ext>
                  </a:extLst>
                </a:gridCol>
                <a:gridCol w="484995">
                  <a:extLst>
                    <a:ext uri="{9D8B030D-6E8A-4147-A177-3AD203B41FA5}">
                      <a16:colId xmlns:a16="http://schemas.microsoft.com/office/drawing/2014/main" val="4059237148"/>
                    </a:ext>
                  </a:extLst>
                </a:gridCol>
              </a:tblGrid>
              <a:tr h="333922">
                <a:tc>
                  <a:txBody>
                    <a:bodyPr/>
                    <a:lstStyle/>
                    <a:p>
                      <a:pPr algn="l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31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19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0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90000"/>
                        </a:lnSpc>
                      </a:pPr>
                      <a:r>
                        <a:rPr lang="en-US" sz="1600" b="0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741400"/>
                  </a:ext>
                </a:extLst>
              </a:tr>
              <a:tr h="306168"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funct7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rs2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rs1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 err="1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</a:t>
                      </a:r>
                      <a:endParaRPr lang="en-US" sz="1700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700" b="1" i="0" dirty="0">
                          <a:solidFill>
                            <a:schemeClr val="bg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opcode</a:t>
                      </a: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86246549"/>
                  </a:ext>
                </a:extLst>
              </a:tr>
              <a:tr h="306168"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2800" b="1" i="0" dirty="0">
                        <a:solidFill>
                          <a:schemeClr val="bg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bg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258881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9879247-8494-A772-14F3-F89B2E1E29E2}"/>
              </a:ext>
            </a:extLst>
          </p:cNvPr>
          <p:cNvSpPr txBox="1"/>
          <p:nvPr/>
        </p:nvSpPr>
        <p:spPr>
          <a:xfrm>
            <a:off x="4367009" y="1801299"/>
            <a:ext cx="9252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funct3</a:t>
            </a:r>
          </a:p>
        </p:txBody>
      </p:sp>
    </p:spTree>
    <p:extLst>
      <p:ext uri="{BB962C8B-B14F-4D97-AF65-F5344CB8AC3E}">
        <p14:creationId xmlns:p14="http://schemas.microsoft.com/office/powerpoint/2010/main" val="407869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174133" tIns="87067" rIns="174133" bIns="87067" rtlCol="0" anchor="t" anchorCtr="0"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sz="3151" dirty="0"/>
              <a:t>Great Idea #1: Abstraction</a:t>
            </a:r>
            <a:br>
              <a:rPr lang="en-US" sz="3151" dirty="0"/>
            </a:br>
            <a:r>
              <a:rPr lang="en-US" sz="3151" dirty="0"/>
              <a:t>(Levels of Representation/Interpretation)</a:t>
            </a:r>
            <a:endParaRPr dirty="0"/>
          </a:p>
        </p:txBody>
      </p:sp>
      <p:sp>
        <p:nvSpPr>
          <p:cNvPr id="327" name="Google Shape;327;p14"/>
          <p:cNvSpPr txBox="1">
            <a:spLocks noGrp="1"/>
          </p:cNvSpPr>
          <p:nvPr>
            <p:ph idx="1"/>
          </p:nvPr>
        </p:nvSpPr>
        <p:spPr>
          <a:xfrm>
            <a:off x="6919364" y="2031573"/>
            <a:ext cx="2250755" cy="84259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8567" tIns="28567" rIns="28567" bIns="28567" rtlCol="0" anchor="t" anchorCtr="0">
            <a:noAutofit/>
          </a:bodyPr>
          <a:lstStyle/>
          <a:p>
            <a:pPr marL="0" indent="0">
              <a:lnSpc>
                <a:spcPct val="72000"/>
              </a:lnSpc>
              <a:spcBef>
                <a:spcPts val="0"/>
              </a:spcBef>
              <a:buSzPts val="1140"/>
              <a:buNone/>
            </a:pPr>
            <a:r>
              <a:rPr lang="en-US" sz="1600" dirty="0" err="1">
                <a:latin typeface="Courier"/>
                <a:ea typeface="Courier"/>
                <a:cs typeface="Courier"/>
                <a:sym typeface="Courier"/>
              </a:rPr>
              <a:t>lw</a:t>
            </a:r>
            <a:r>
              <a:rPr lang="en-US" sz="1600" dirty="0">
                <a:latin typeface="Courier"/>
                <a:ea typeface="Courier"/>
                <a:cs typeface="Courier"/>
                <a:sym typeface="Courier"/>
              </a:rPr>
              <a:t>    x3, 0(x10)</a:t>
            </a:r>
            <a:endParaRPr sz="3200" dirty="0">
              <a:latin typeface="Courier"/>
              <a:ea typeface="Courier"/>
              <a:cs typeface="Courier"/>
              <a:sym typeface="Courier"/>
            </a:endParaRPr>
          </a:p>
          <a:p>
            <a:pPr marL="0" indent="0">
              <a:lnSpc>
                <a:spcPct val="72000"/>
              </a:lnSpc>
              <a:spcBef>
                <a:spcPts val="0"/>
              </a:spcBef>
              <a:buSzPts val="1140"/>
              <a:buNone/>
            </a:pPr>
            <a:r>
              <a:rPr lang="en-US" sz="1600" dirty="0" err="1">
                <a:latin typeface="Courier"/>
                <a:ea typeface="Courier"/>
                <a:cs typeface="Courier"/>
                <a:sym typeface="Courier"/>
              </a:rPr>
              <a:t>lw</a:t>
            </a:r>
            <a:r>
              <a:rPr lang="en-US" sz="1600" dirty="0">
                <a:latin typeface="Courier"/>
                <a:ea typeface="Courier"/>
                <a:cs typeface="Courier"/>
                <a:sym typeface="Courier"/>
              </a:rPr>
              <a:t>    x4, 4(x10)</a:t>
            </a:r>
            <a:endParaRPr sz="3200" dirty="0">
              <a:latin typeface="Courier"/>
              <a:ea typeface="Courier"/>
              <a:cs typeface="Courier"/>
              <a:sym typeface="Courier"/>
            </a:endParaRPr>
          </a:p>
          <a:p>
            <a:pPr marL="0" indent="0">
              <a:lnSpc>
                <a:spcPct val="72000"/>
              </a:lnSpc>
              <a:spcBef>
                <a:spcPts val="0"/>
              </a:spcBef>
              <a:buSzPts val="1140"/>
              <a:buNone/>
            </a:pPr>
            <a:r>
              <a:rPr lang="en-US" sz="1600" dirty="0" err="1">
                <a:latin typeface="Courier"/>
                <a:ea typeface="Courier"/>
                <a:cs typeface="Courier"/>
                <a:sym typeface="Courier"/>
              </a:rPr>
              <a:t>sw</a:t>
            </a:r>
            <a:r>
              <a:rPr lang="en-US" sz="1600" dirty="0">
                <a:latin typeface="Courier"/>
                <a:ea typeface="Courier"/>
                <a:cs typeface="Courier"/>
                <a:sym typeface="Courier"/>
              </a:rPr>
              <a:t>    x4, 0(x10)</a:t>
            </a:r>
            <a:endParaRPr sz="3200" dirty="0">
              <a:latin typeface="Courier"/>
              <a:ea typeface="Courier"/>
              <a:cs typeface="Courier"/>
              <a:sym typeface="Courier"/>
            </a:endParaRPr>
          </a:p>
          <a:p>
            <a:pPr marL="0" indent="0">
              <a:lnSpc>
                <a:spcPct val="72000"/>
              </a:lnSpc>
              <a:spcBef>
                <a:spcPts val="0"/>
              </a:spcBef>
              <a:buSzPts val="1140"/>
              <a:buNone/>
            </a:pPr>
            <a:r>
              <a:rPr lang="en-US" sz="1600" dirty="0" err="1">
                <a:latin typeface="Courier"/>
                <a:ea typeface="Courier"/>
                <a:cs typeface="Courier"/>
                <a:sym typeface="Courier"/>
              </a:rPr>
              <a:t>sw</a:t>
            </a:r>
            <a:r>
              <a:rPr lang="en-US" sz="1600" dirty="0">
                <a:latin typeface="Courier"/>
                <a:ea typeface="Courier"/>
                <a:cs typeface="Courier"/>
                <a:sym typeface="Courier"/>
              </a:rPr>
              <a:t>    x3, 4(x10)</a:t>
            </a:r>
            <a:endParaRPr dirty="0"/>
          </a:p>
        </p:txBody>
      </p:sp>
      <p:sp>
        <p:nvSpPr>
          <p:cNvPr id="313" name="Google Shape;313;p14"/>
          <p:cNvSpPr/>
          <p:nvPr/>
        </p:nvSpPr>
        <p:spPr>
          <a:xfrm>
            <a:off x="3136901" y="1092201"/>
            <a:ext cx="3467100" cy="685404"/>
          </a:xfrm>
          <a:prstGeom prst="rect">
            <a:avLst/>
          </a:prstGeom>
          <a:solidFill>
            <a:srgbClr val="C5DBC3"/>
          </a:solidFill>
          <a:ln w="28575" cap="flat" cmpd="sng">
            <a:solidFill>
              <a:srgbClr val="3DA8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9033" tIns="19033" rIns="19033" bIns="19033" anchor="t" anchorCtr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  <a:t>High Level Language</a:t>
            </a:r>
            <a:b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  <a:t>Program (e.g., C)</a:t>
            </a:r>
            <a:endParaRPr sz="1800" dirty="0">
              <a:latin typeface="18 VAG Rounded Light   02390" pitchFamily="2" charset="0"/>
            </a:endParaRPr>
          </a:p>
        </p:txBody>
      </p:sp>
      <p:sp>
        <p:nvSpPr>
          <p:cNvPr id="314" name="Google Shape;314;p14"/>
          <p:cNvSpPr/>
          <p:nvPr/>
        </p:nvSpPr>
        <p:spPr>
          <a:xfrm>
            <a:off x="3136900" y="2085577"/>
            <a:ext cx="3467101" cy="663179"/>
          </a:xfrm>
          <a:prstGeom prst="rect">
            <a:avLst/>
          </a:prstGeom>
          <a:solidFill>
            <a:srgbClr val="C5DBC3"/>
          </a:solidFill>
          <a:ln w="28575" cap="flat" cmpd="sng">
            <a:solidFill>
              <a:srgbClr val="3DA8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9033" tIns="19033" rIns="19033" bIns="19033" anchor="t" anchorCtr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  <a:t>Assembly  Language </a:t>
            </a:r>
            <a:b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  <a:t>Program (e.g., RISC-V)</a:t>
            </a:r>
            <a:endParaRPr sz="1800" dirty="0">
              <a:latin typeface="18 VAG Rounded Light   02390" pitchFamily="2" charset="0"/>
            </a:endParaRPr>
          </a:p>
        </p:txBody>
      </p:sp>
      <p:sp>
        <p:nvSpPr>
          <p:cNvPr id="315" name="Google Shape;315;p14"/>
          <p:cNvSpPr/>
          <p:nvPr/>
        </p:nvSpPr>
        <p:spPr>
          <a:xfrm>
            <a:off x="3136900" y="2993147"/>
            <a:ext cx="3467101" cy="691755"/>
          </a:xfrm>
          <a:prstGeom prst="rect">
            <a:avLst/>
          </a:prstGeom>
          <a:solidFill>
            <a:srgbClr val="C5DBC3"/>
          </a:solidFill>
          <a:ln w="28575" cap="flat" cmpd="sng">
            <a:solidFill>
              <a:srgbClr val="3DA8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9033" tIns="19033" rIns="19033" bIns="19033" anchor="t" anchorCtr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  <a:t>Machine  Language Program (RISC-V)</a:t>
            </a:r>
            <a:endParaRPr sz="1800" dirty="0">
              <a:latin typeface="18 VAG Rounded Light   02390" pitchFamily="2" charset="0"/>
            </a:endParaRPr>
          </a:p>
        </p:txBody>
      </p:sp>
      <p:cxnSp>
        <p:nvCxnSpPr>
          <p:cNvPr id="316" name="Google Shape;316;p14"/>
          <p:cNvCxnSpPr/>
          <p:nvPr/>
        </p:nvCxnSpPr>
        <p:spPr>
          <a:xfrm>
            <a:off x="4733072" y="1803401"/>
            <a:ext cx="0" cy="301228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7" name="Google Shape;317;p14"/>
          <p:cNvSpPr/>
          <p:nvPr/>
        </p:nvSpPr>
        <p:spPr>
          <a:xfrm>
            <a:off x="4923572" y="1809352"/>
            <a:ext cx="1762125" cy="371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33" tIns="19033" rIns="19033" bIns="19033" anchor="t" anchorCtr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100" b="1" i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Compiler</a:t>
            </a:r>
            <a:endParaRPr sz="1800" dirty="0">
              <a:latin typeface="18 VAG Rounded Light   02390" pitchFamily="2" charset="0"/>
            </a:endParaRPr>
          </a:p>
        </p:txBody>
      </p:sp>
      <p:sp>
        <p:nvSpPr>
          <p:cNvPr id="318" name="Google Shape;318;p14"/>
          <p:cNvSpPr/>
          <p:nvPr/>
        </p:nvSpPr>
        <p:spPr>
          <a:xfrm>
            <a:off x="4837847" y="2745497"/>
            <a:ext cx="1933575" cy="371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33" tIns="19033" rIns="19033" bIns="19033" anchor="t" anchorCtr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100" b="1" i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Assembler</a:t>
            </a:r>
            <a:endParaRPr sz="1800" dirty="0">
              <a:latin typeface="18 VAG Rounded Light   02390" pitchFamily="2" charset="0"/>
            </a:endParaRPr>
          </a:p>
        </p:txBody>
      </p:sp>
      <p:sp>
        <p:nvSpPr>
          <p:cNvPr id="319" name="Google Shape;319;p14"/>
          <p:cNvSpPr/>
          <p:nvPr/>
        </p:nvSpPr>
        <p:spPr>
          <a:xfrm>
            <a:off x="3115013" y="3694907"/>
            <a:ext cx="3657600" cy="140493"/>
          </a:xfrm>
          <a:prstGeom prst="rect">
            <a:avLst/>
          </a:prstGeom>
          <a:solidFill>
            <a:srgbClr val="FFC000"/>
          </a:solidFill>
          <a:ln w="12700" cap="flat" cmpd="sng">
            <a:solidFill>
              <a:srgbClr val="3DA8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17156">
              <a:solidFill>
                <a:schemeClr val="accen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320" name="Google Shape;320;p14"/>
          <p:cNvCxnSpPr/>
          <p:nvPr/>
        </p:nvCxnSpPr>
        <p:spPr>
          <a:xfrm>
            <a:off x="4771172" y="2771692"/>
            <a:ext cx="0" cy="214312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1" name="Google Shape;321;p14"/>
          <p:cNvSpPr/>
          <p:nvPr/>
        </p:nvSpPr>
        <p:spPr>
          <a:xfrm>
            <a:off x="3127984" y="4038600"/>
            <a:ext cx="4492016" cy="708397"/>
          </a:xfrm>
          <a:prstGeom prst="rect">
            <a:avLst/>
          </a:prstGeom>
          <a:solidFill>
            <a:srgbClr val="C5DBC3"/>
          </a:solidFill>
          <a:ln w="28575" cap="flat" cmpd="sng">
            <a:solidFill>
              <a:srgbClr val="3DA8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9033" tIns="19033" rIns="19033" bIns="19033" anchor="t" anchorCtr="0">
            <a:noAutofit/>
          </a:bodyPr>
          <a:lstStyle/>
          <a:p>
            <a:pPr>
              <a:lnSpc>
                <a:spcPct val="88000"/>
              </a:lnSpc>
            </a:pPr>
            <a: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  <a:t>Hardware Architecture Description</a:t>
            </a:r>
            <a:b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  <a:t>(e.g., block diagrams)</a:t>
            </a:r>
            <a:r>
              <a:rPr lang="en-US" sz="2400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dirty="0">
              <a:latin typeface="18 VAG Rounded Light   02390" pitchFamily="2" charset="0"/>
            </a:endParaRPr>
          </a:p>
        </p:txBody>
      </p:sp>
      <p:sp>
        <p:nvSpPr>
          <p:cNvPr id="322" name="Google Shape;322;p14"/>
          <p:cNvSpPr/>
          <p:nvPr/>
        </p:nvSpPr>
        <p:spPr>
          <a:xfrm>
            <a:off x="3149600" y="4984749"/>
            <a:ext cx="4470400" cy="781051"/>
          </a:xfrm>
          <a:prstGeom prst="rect">
            <a:avLst/>
          </a:prstGeom>
          <a:solidFill>
            <a:srgbClr val="C5DBC3"/>
          </a:solidFill>
          <a:ln w="28575" cap="flat" cmpd="sng">
            <a:solidFill>
              <a:srgbClr val="3DA8C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9033" tIns="19033" rIns="19033" bIns="19033" anchor="t" anchorCtr="0">
            <a:noAutofit/>
          </a:bodyPr>
          <a:lstStyle/>
          <a:p>
            <a:pPr>
              <a:lnSpc>
                <a:spcPct val="88000"/>
              </a:lnSpc>
            </a:pPr>
            <a: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  <a:t>Logic Circuit Description</a:t>
            </a:r>
            <a:b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b="1" dirty="0">
                <a:solidFill>
                  <a:srgbClr val="3A4E58"/>
                </a:solidFill>
                <a:latin typeface="Calibri"/>
                <a:ea typeface="Calibri"/>
                <a:cs typeface="Calibri"/>
                <a:sym typeface="Calibri"/>
              </a:rPr>
              <a:t>(Circuit Schematic Diagrams)</a:t>
            </a:r>
            <a:endParaRPr sz="1800" dirty="0">
              <a:latin typeface="18 VAG Rounded Light   02390" pitchFamily="2" charset="0"/>
            </a:endParaRPr>
          </a:p>
        </p:txBody>
      </p:sp>
      <p:sp>
        <p:nvSpPr>
          <p:cNvPr id="323" name="Google Shape;323;p14"/>
          <p:cNvSpPr/>
          <p:nvPr/>
        </p:nvSpPr>
        <p:spPr>
          <a:xfrm>
            <a:off x="4894095" y="4702176"/>
            <a:ext cx="3548187" cy="65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33" tIns="19033" rIns="19033" bIns="19033" anchor="t" anchorCtr="0">
            <a:noAutofit/>
          </a:bodyPr>
          <a:lstStyle/>
          <a:p>
            <a:pPr>
              <a:lnSpc>
                <a:spcPct val="85000"/>
              </a:lnSpc>
            </a:pPr>
            <a:r>
              <a:rPr lang="en-US" sz="2100" b="1" i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Architecture Implementation</a:t>
            </a:r>
            <a:endParaRPr sz="1800" dirty="0">
              <a:latin typeface="18 VAG Rounded Light   02390" pitchFamily="2" charset="0"/>
            </a:endParaRPr>
          </a:p>
        </p:txBody>
      </p:sp>
      <p:cxnSp>
        <p:nvCxnSpPr>
          <p:cNvPr id="324" name="Google Shape;324;p14"/>
          <p:cNvCxnSpPr/>
          <p:nvPr/>
        </p:nvCxnSpPr>
        <p:spPr>
          <a:xfrm>
            <a:off x="4775200" y="3835400"/>
            <a:ext cx="0" cy="214312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5" name="Google Shape;325;p14"/>
          <p:cNvCxnSpPr/>
          <p:nvPr/>
        </p:nvCxnSpPr>
        <p:spPr>
          <a:xfrm>
            <a:off x="4775200" y="4749800"/>
            <a:ext cx="0" cy="214312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6" name="Google Shape;326;p14"/>
          <p:cNvSpPr/>
          <p:nvPr/>
        </p:nvSpPr>
        <p:spPr>
          <a:xfrm>
            <a:off x="6959136" y="1108829"/>
            <a:ext cx="4133851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33" tIns="19033" rIns="19033" bIns="19033" anchor="t" anchorCtr="0">
            <a:noAutofit/>
          </a:bodyPr>
          <a:lstStyle/>
          <a:p>
            <a:pPr marL="438140" indent="-438140">
              <a:lnSpc>
                <a:spcPct val="78000"/>
              </a:lnSpc>
            </a:pPr>
            <a:r>
              <a:rPr lang="en-US" sz="1600" b="1" dirty="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temp = v[k];</a:t>
            </a:r>
            <a:endParaRPr sz="1600" b="1" dirty="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438140" indent="-438140">
              <a:lnSpc>
                <a:spcPct val="78000"/>
              </a:lnSpc>
            </a:pPr>
            <a:r>
              <a:rPr lang="en-US" sz="1600" b="1" dirty="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v[k] = v[k+1];</a:t>
            </a:r>
            <a:endParaRPr sz="1600" b="1" dirty="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438140" indent="-438140">
              <a:lnSpc>
                <a:spcPct val="78000"/>
              </a:lnSpc>
            </a:pPr>
            <a:r>
              <a:rPr lang="en-US" sz="1600" b="1" dirty="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v[k+1] = temp;</a:t>
            </a:r>
            <a:endParaRPr sz="1800" dirty="0">
              <a:latin typeface="18 VAG Rounded Light   02390" pitchFamily="2" charset="0"/>
            </a:endParaRPr>
          </a:p>
        </p:txBody>
      </p:sp>
      <p:sp>
        <p:nvSpPr>
          <p:cNvPr id="328" name="Google Shape;328;p14"/>
          <p:cNvSpPr/>
          <p:nvPr/>
        </p:nvSpPr>
        <p:spPr>
          <a:xfrm>
            <a:off x="6879534" y="2776853"/>
            <a:ext cx="5016329" cy="1042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567" tIns="28567" rIns="28567" bIns="28567" anchor="t" anchorCtr="0">
            <a:spAutoFit/>
          </a:bodyPr>
          <a:lstStyle/>
          <a:p>
            <a:r>
              <a:rPr lang="en-US" sz="1600" b="1" dirty="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1000 1101 1110 0010 0000 0000 0000 0000</a:t>
            </a:r>
            <a:endParaRPr sz="2133" b="1" dirty="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r>
              <a:rPr lang="en-US" sz="1600" b="1" dirty="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1000 1110 0001 0000 0000 0000 0000 0100 </a:t>
            </a:r>
            <a:endParaRPr sz="2133" b="1" dirty="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r>
              <a:rPr lang="en-US" sz="1600" b="1" dirty="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1010 1110 0001 0010 0000 0000 0000 0000 </a:t>
            </a:r>
            <a:endParaRPr sz="2133" b="1" dirty="0">
              <a:solidFill>
                <a:schemeClr val="lt1"/>
              </a:solidFill>
              <a:latin typeface="Courier"/>
              <a:ea typeface="Courier"/>
              <a:cs typeface="Courier"/>
              <a:sym typeface="Courier"/>
            </a:endParaRPr>
          </a:p>
          <a:p>
            <a:r>
              <a:rPr lang="en-US" sz="1600" b="1" dirty="0">
                <a:solidFill>
                  <a:schemeClr val="lt1"/>
                </a:solidFill>
                <a:latin typeface="Courier"/>
                <a:ea typeface="Courier"/>
                <a:cs typeface="Courier"/>
                <a:sym typeface="Courier"/>
              </a:rPr>
              <a:t>1010 1101 1110 0010 0000 0000 0000 0100 </a:t>
            </a:r>
            <a:endParaRPr sz="1800" dirty="0">
              <a:latin typeface="18 VAG Rounded Light   02390" pitchFamily="2" charset="0"/>
            </a:endParaRPr>
          </a:p>
        </p:txBody>
      </p:sp>
      <p:pic>
        <p:nvPicPr>
          <p:cNvPr id="329" name="Google Shape;32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55178" y="5605585"/>
            <a:ext cx="2263717" cy="9200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0" name="Google Shape;330;p14"/>
          <p:cNvGrpSpPr/>
          <p:nvPr/>
        </p:nvGrpSpPr>
        <p:grpSpPr>
          <a:xfrm>
            <a:off x="7925042" y="3937005"/>
            <a:ext cx="4091276" cy="1544301"/>
            <a:chOff x="3849" y="1895"/>
            <a:chExt cx="1828" cy="690"/>
          </a:xfrm>
        </p:grpSpPr>
        <p:sp>
          <p:nvSpPr>
            <p:cNvPr id="331" name="Google Shape;331;p14"/>
            <p:cNvSpPr/>
            <p:nvPr/>
          </p:nvSpPr>
          <p:spPr>
            <a:xfrm>
              <a:off x="3849" y="1895"/>
              <a:ext cx="1828" cy="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2" name="Google Shape;332;p14"/>
            <p:cNvSpPr/>
            <p:nvPr/>
          </p:nvSpPr>
          <p:spPr>
            <a:xfrm>
              <a:off x="4186" y="2111"/>
              <a:ext cx="136" cy="152"/>
            </a:xfrm>
            <a:prstGeom prst="rect">
              <a:avLst/>
            </a:prstGeom>
            <a:solidFill>
              <a:srgbClr val="C5DBC3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3" name="Google Shape;333;p14"/>
            <p:cNvSpPr/>
            <p:nvPr/>
          </p:nvSpPr>
          <p:spPr>
            <a:xfrm>
              <a:off x="4186" y="2111"/>
              <a:ext cx="136" cy="152"/>
            </a:xfrm>
            <a:prstGeom prst="rect">
              <a:avLst/>
            </a:pr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4" name="Google Shape;334;p14"/>
            <p:cNvSpPr/>
            <p:nvPr/>
          </p:nvSpPr>
          <p:spPr>
            <a:xfrm>
              <a:off x="4192" y="2109"/>
              <a:ext cx="51" cy="1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600"/>
              </a:pPr>
              <a:r>
                <a:rPr lang="en-US" sz="800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IMEM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35" name="Google Shape;335;p14"/>
            <p:cNvSpPr/>
            <p:nvPr/>
          </p:nvSpPr>
          <p:spPr>
            <a:xfrm>
              <a:off x="5101" y="2043"/>
              <a:ext cx="85" cy="220"/>
            </a:xfrm>
            <a:custGeom>
              <a:avLst/>
              <a:gdLst/>
              <a:ahLst/>
              <a:cxnLst/>
              <a:rect l="l" t="t" r="r" b="b"/>
              <a:pathLst>
                <a:path w="85" h="220" extrusionOk="0">
                  <a:moveTo>
                    <a:pt x="0" y="0"/>
                  </a:moveTo>
                  <a:lnTo>
                    <a:pt x="85" y="40"/>
                  </a:lnTo>
                  <a:lnTo>
                    <a:pt x="85" y="181"/>
                  </a:lnTo>
                  <a:lnTo>
                    <a:pt x="0" y="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DBC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6" name="Google Shape;336;p14"/>
            <p:cNvSpPr/>
            <p:nvPr/>
          </p:nvSpPr>
          <p:spPr>
            <a:xfrm>
              <a:off x="5101" y="2043"/>
              <a:ext cx="85" cy="220"/>
            </a:xfrm>
            <a:custGeom>
              <a:avLst/>
              <a:gdLst/>
              <a:ahLst/>
              <a:cxnLst/>
              <a:rect l="l" t="t" r="r" b="b"/>
              <a:pathLst>
                <a:path w="85" h="220" extrusionOk="0">
                  <a:moveTo>
                    <a:pt x="0" y="0"/>
                  </a:moveTo>
                  <a:lnTo>
                    <a:pt x="85" y="40"/>
                  </a:lnTo>
                  <a:lnTo>
                    <a:pt x="85" y="181"/>
                  </a:lnTo>
                  <a:lnTo>
                    <a:pt x="0" y="22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37" name="Google Shape;337;p14"/>
            <p:cNvSpPr/>
            <p:nvPr/>
          </p:nvSpPr>
          <p:spPr>
            <a:xfrm>
              <a:off x="5101" y="2145"/>
              <a:ext cx="17" cy="32"/>
            </a:xfrm>
            <a:custGeom>
              <a:avLst/>
              <a:gdLst/>
              <a:ahLst/>
              <a:cxnLst/>
              <a:rect l="l" t="t" r="r" b="b"/>
              <a:pathLst>
                <a:path w="17" h="32" extrusionOk="0">
                  <a:moveTo>
                    <a:pt x="0" y="0"/>
                  </a:moveTo>
                  <a:lnTo>
                    <a:pt x="17" y="16"/>
                  </a:lnTo>
                  <a:lnTo>
                    <a:pt x="0" y="3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38" name="Google Shape;338;p14"/>
            <p:cNvCxnSpPr/>
            <p:nvPr/>
          </p:nvCxnSpPr>
          <p:spPr>
            <a:xfrm>
              <a:off x="5101" y="2145"/>
              <a:ext cx="0" cy="31"/>
            </a:xfrm>
            <a:prstGeom prst="straightConnector1">
              <a:avLst/>
            </a:pr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339" name="Google Shape;339;p14"/>
            <p:cNvSpPr/>
            <p:nvPr/>
          </p:nvSpPr>
          <p:spPr>
            <a:xfrm>
              <a:off x="5104" y="2065"/>
              <a:ext cx="35" cy="1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600"/>
              </a:pPr>
              <a:r>
                <a:rPr lang="en-US" sz="800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ALU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40" name="Google Shape;340;p14"/>
            <p:cNvSpPr/>
            <p:nvPr/>
          </p:nvSpPr>
          <p:spPr>
            <a:xfrm>
              <a:off x="4491" y="2331"/>
              <a:ext cx="119" cy="170"/>
            </a:xfrm>
            <a:custGeom>
              <a:avLst/>
              <a:gdLst/>
              <a:ahLst/>
              <a:cxnLst/>
              <a:rect l="l" t="t" r="r" b="b"/>
              <a:pathLst>
                <a:path w="119" h="170" extrusionOk="0">
                  <a:moveTo>
                    <a:pt x="0" y="0"/>
                  </a:moveTo>
                  <a:lnTo>
                    <a:pt x="119" y="36"/>
                  </a:lnTo>
                  <a:lnTo>
                    <a:pt x="119" y="133"/>
                  </a:lnTo>
                  <a:lnTo>
                    <a:pt x="0" y="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DBC3"/>
            </a:solidFill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41" name="Google Shape;341;p14"/>
            <p:cNvSpPr/>
            <p:nvPr/>
          </p:nvSpPr>
          <p:spPr>
            <a:xfrm>
              <a:off x="4495" y="2366"/>
              <a:ext cx="39" cy="1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600"/>
              </a:pPr>
              <a:r>
                <a:rPr lang="en-US" sz="800" dirty="0" err="1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Imm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42" name="Google Shape;342;p14"/>
            <p:cNvSpPr/>
            <p:nvPr/>
          </p:nvSpPr>
          <p:spPr>
            <a:xfrm>
              <a:off x="4578" y="2366"/>
              <a:ext cx="12" cy="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600"/>
              </a:pPr>
              <a:r>
                <a:rPr lang="en-US" sz="800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43" name="Google Shape;343;p14"/>
            <p:cNvSpPr/>
            <p:nvPr/>
          </p:nvSpPr>
          <p:spPr>
            <a:xfrm>
              <a:off x="4495" y="2420"/>
              <a:ext cx="35" cy="1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600"/>
              </a:pPr>
              <a:r>
                <a:rPr lang="en-US" sz="800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Gen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44" name="Google Shape;344;p14"/>
            <p:cNvSpPr/>
            <p:nvPr/>
          </p:nvSpPr>
          <p:spPr>
            <a:xfrm>
              <a:off x="4203" y="1975"/>
              <a:ext cx="51" cy="102"/>
            </a:xfrm>
            <a:custGeom>
              <a:avLst/>
              <a:gdLst/>
              <a:ahLst/>
              <a:cxnLst/>
              <a:rect l="l" t="t" r="r" b="b"/>
              <a:pathLst>
                <a:path w="51" h="102" extrusionOk="0">
                  <a:moveTo>
                    <a:pt x="0" y="0"/>
                  </a:moveTo>
                  <a:lnTo>
                    <a:pt x="51" y="16"/>
                  </a:lnTo>
                  <a:lnTo>
                    <a:pt x="51" y="86"/>
                  </a:lnTo>
                  <a:lnTo>
                    <a:pt x="0" y="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DBC3"/>
            </a:solidFill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45" name="Google Shape;345;p14"/>
            <p:cNvSpPr/>
            <p:nvPr/>
          </p:nvSpPr>
          <p:spPr>
            <a:xfrm>
              <a:off x="4207" y="1992"/>
              <a:ext cx="47" cy="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600"/>
              </a:pPr>
              <a:r>
                <a:rPr lang="en-US" sz="800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+4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46" name="Google Shape;346;p14"/>
            <p:cNvSpPr/>
            <p:nvPr/>
          </p:nvSpPr>
          <p:spPr>
            <a:xfrm>
              <a:off x="5270" y="2077"/>
              <a:ext cx="221" cy="186"/>
            </a:xfrm>
            <a:prstGeom prst="rect">
              <a:avLst/>
            </a:prstGeom>
            <a:solidFill>
              <a:srgbClr val="C5DBC3"/>
            </a:solidFill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47" name="Google Shape;347;p14"/>
            <p:cNvSpPr/>
            <p:nvPr/>
          </p:nvSpPr>
          <p:spPr>
            <a:xfrm>
              <a:off x="5270" y="2077"/>
              <a:ext cx="221" cy="186"/>
            </a:xfrm>
            <a:prstGeom prst="rect">
              <a:avLst/>
            </a:pr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48" name="Google Shape;348;p14"/>
            <p:cNvSpPr/>
            <p:nvPr/>
          </p:nvSpPr>
          <p:spPr>
            <a:xfrm>
              <a:off x="5317" y="2076"/>
              <a:ext cx="59" cy="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600"/>
              </a:pPr>
              <a:r>
                <a:rPr lang="en-US" sz="800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DMEM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49" name="Google Shape;349;p14"/>
            <p:cNvSpPr/>
            <p:nvPr/>
          </p:nvSpPr>
          <p:spPr>
            <a:xfrm>
              <a:off x="5423" y="2229"/>
              <a:ext cx="34" cy="34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0" y="34"/>
                  </a:moveTo>
                  <a:lnTo>
                    <a:pt x="17" y="0"/>
                  </a:lnTo>
                  <a:lnTo>
                    <a:pt x="34" y="34"/>
                  </a:lnTo>
                  <a:lnTo>
                    <a:pt x="0" y="34"/>
                  </a:lnTo>
                  <a:close/>
                </a:path>
              </a:pathLst>
            </a:cu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0" name="Google Shape;350;p14"/>
            <p:cNvSpPr/>
            <p:nvPr/>
          </p:nvSpPr>
          <p:spPr>
            <a:xfrm>
              <a:off x="4780" y="2128"/>
              <a:ext cx="101" cy="152"/>
            </a:xfrm>
            <a:custGeom>
              <a:avLst/>
              <a:gdLst/>
              <a:ahLst/>
              <a:cxnLst/>
              <a:rect l="l" t="t" r="r" b="b"/>
              <a:pathLst>
                <a:path w="101" h="152" extrusionOk="0">
                  <a:moveTo>
                    <a:pt x="0" y="0"/>
                  </a:moveTo>
                  <a:lnTo>
                    <a:pt x="101" y="31"/>
                  </a:lnTo>
                  <a:lnTo>
                    <a:pt x="101" y="121"/>
                  </a:lnTo>
                  <a:lnTo>
                    <a:pt x="0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1" name="Google Shape;351;p14"/>
            <p:cNvSpPr/>
            <p:nvPr/>
          </p:nvSpPr>
          <p:spPr>
            <a:xfrm>
              <a:off x="4780" y="2128"/>
              <a:ext cx="101" cy="152"/>
            </a:xfrm>
            <a:custGeom>
              <a:avLst/>
              <a:gdLst/>
              <a:ahLst/>
              <a:cxnLst/>
              <a:rect l="l" t="t" r="r" b="b"/>
              <a:pathLst>
                <a:path w="101" h="152" extrusionOk="0">
                  <a:moveTo>
                    <a:pt x="0" y="0"/>
                  </a:moveTo>
                  <a:lnTo>
                    <a:pt x="101" y="31"/>
                  </a:lnTo>
                  <a:lnTo>
                    <a:pt x="101" y="121"/>
                  </a:lnTo>
                  <a:lnTo>
                    <a:pt x="0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DBC3"/>
            </a:solidFill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4783" y="2155"/>
              <a:ext cx="43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Branch 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53" name="Google Shape;353;p14"/>
            <p:cNvSpPr/>
            <p:nvPr/>
          </p:nvSpPr>
          <p:spPr>
            <a:xfrm>
              <a:off x="4783" y="2197"/>
              <a:ext cx="37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Comp</a:t>
              </a: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54" name="Google Shape;354;p14"/>
            <p:cNvSpPr/>
            <p:nvPr/>
          </p:nvSpPr>
          <p:spPr>
            <a:xfrm>
              <a:off x="4525" y="1992"/>
              <a:ext cx="186" cy="322"/>
            </a:xfrm>
            <a:prstGeom prst="rect">
              <a:avLst/>
            </a:prstGeom>
            <a:solidFill>
              <a:srgbClr val="C5DBC3"/>
            </a:solidFill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5" name="Google Shape;355;p14"/>
            <p:cNvSpPr/>
            <p:nvPr/>
          </p:nvSpPr>
          <p:spPr>
            <a:xfrm>
              <a:off x="4525" y="1992"/>
              <a:ext cx="186" cy="322"/>
            </a:xfrm>
            <a:prstGeom prst="rect">
              <a:avLst/>
            </a:pr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6" name="Google Shape;356;p14"/>
            <p:cNvSpPr/>
            <p:nvPr/>
          </p:nvSpPr>
          <p:spPr>
            <a:xfrm>
              <a:off x="4565" y="1992"/>
              <a:ext cx="32" cy="1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600"/>
              </a:pPr>
              <a:r>
                <a:rPr lang="en-US" sz="800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Reg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57" name="Google Shape;357;p14"/>
            <p:cNvSpPr/>
            <p:nvPr/>
          </p:nvSpPr>
          <p:spPr>
            <a:xfrm>
              <a:off x="4640" y="1992"/>
              <a:ext cx="13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600"/>
              </a:pPr>
              <a:r>
                <a:rPr lang="en-US" sz="800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[]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>
              <a:off x="4661" y="2280"/>
              <a:ext cx="33" cy="34"/>
            </a:xfrm>
            <a:custGeom>
              <a:avLst/>
              <a:gdLst/>
              <a:ahLst/>
              <a:cxnLst/>
              <a:rect l="l" t="t" r="r" b="b"/>
              <a:pathLst>
                <a:path w="33" h="34" extrusionOk="0">
                  <a:moveTo>
                    <a:pt x="0" y="34"/>
                  </a:moveTo>
                  <a:lnTo>
                    <a:pt x="17" y="0"/>
                  </a:lnTo>
                  <a:lnTo>
                    <a:pt x="33" y="34"/>
                  </a:lnTo>
                  <a:lnTo>
                    <a:pt x="0" y="34"/>
                  </a:lnTo>
                  <a:close/>
                </a:path>
              </a:pathLst>
            </a:cu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>
              <a:off x="4525" y="2171"/>
              <a:ext cx="81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 err="1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AddrA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>
              <a:off x="4525" y="2222"/>
              <a:ext cx="36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 err="1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AddrB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61" name="Google Shape;361;p14"/>
            <p:cNvSpPr/>
            <p:nvPr/>
          </p:nvSpPr>
          <p:spPr>
            <a:xfrm>
              <a:off x="4627" y="2171"/>
              <a:ext cx="35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 err="1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DataA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62" name="Google Shape;362;p14"/>
            <p:cNvSpPr/>
            <p:nvPr/>
          </p:nvSpPr>
          <p:spPr>
            <a:xfrm>
              <a:off x="4525" y="2119"/>
              <a:ext cx="37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 err="1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AddrD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>
              <a:off x="4627" y="2222"/>
              <a:ext cx="34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 err="1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DataB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>
              <a:off x="4525" y="2051"/>
              <a:ext cx="36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 err="1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DataD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>
              <a:off x="5270" y="2128"/>
              <a:ext cx="28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 err="1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Addr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66" name="Google Shape;366;p14"/>
            <p:cNvSpPr/>
            <p:nvPr/>
          </p:nvSpPr>
          <p:spPr>
            <a:xfrm>
              <a:off x="5275" y="2188"/>
              <a:ext cx="39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 err="1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DataW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67" name="Google Shape;367;p14"/>
            <p:cNvSpPr/>
            <p:nvPr/>
          </p:nvSpPr>
          <p:spPr>
            <a:xfrm>
              <a:off x="5389" y="2145"/>
              <a:ext cx="34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 err="1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DataR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68" name="Google Shape;368;p14"/>
            <p:cNvSpPr/>
            <p:nvPr/>
          </p:nvSpPr>
          <p:spPr>
            <a:xfrm>
              <a:off x="5033" y="2026"/>
              <a:ext cx="34" cy="119"/>
            </a:xfrm>
            <a:custGeom>
              <a:avLst/>
              <a:gdLst/>
              <a:ahLst/>
              <a:cxnLst/>
              <a:rect l="l" t="t" r="r" b="b"/>
              <a:pathLst>
                <a:path w="34" h="119" extrusionOk="0">
                  <a:moveTo>
                    <a:pt x="0" y="0"/>
                  </a:moveTo>
                  <a:lnTo>
                    <a:pt x="34" y="21"/>
                  </a:lnTo>
                  <a:lnTo>
                    <a:pt x="34" y="97"/>
                  </a:lnTo>
                  <a:lnTo>
                    <a:pt x="0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33" y="2026"/>
              <a:ext cx="34" cy="119"/>
            </a:xfrm>
            <a:custGeom>
              <a:avLst/>
              <a:gdLst/>
              <a:ahLst/>
              <a:cxnLst/>
              <a:rect l="l" t="t" r="r" b="b"/>
              <a:pathLst>
                <a:path w="34" h="119" extrusionOk="0">
                  <a:moveTo>
                    <a:pt x="0" y="0"/>
                  </a:moveTo>
                  <a:lnTo>
                    <a:pt x="34" y="21"/>
                  </a:lnTo>
                  <a:lnTo>
                    <a:pt x="34" y="97"/>
                  </a:lnTo>
                  <a:lnTo>
                    <a:pt x="0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DBC3"/>
            </a:solidFill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70" name="Google Shape;370;p14"/>
            <p:cNvSpPr/>
            <p:nvPr/>
          </p:nvSpPr>
          <p:spPr>
            <a:xfrm>
              <a:off x="5037" y="2036"/>
              <a:ext cx="7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71" name="Google Shape;371;p14"/>
            <p:cNvSpPr/>
            <p:nvPr/>
          </p:nvSpPr>
          <p:spPr>
            <a:xfrm>
              <a:off x="5037" y="2091"/>
              <a:ext cx="16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0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72" name="Google Shape;372;p14"/>
            <p:cNvSpPr/>
            <p:nvPr/>
          </p:nvSpPr>
          <p:spPr>
            <a:xfrm>
              <a:off x="5491" y="2153"/>
              <a:ext cx="81" cy="30"/>
            </a:xfrm>
            <a:custGeom>
              <a:avLst/>
              <a:gdLst/>
              <a:ahLst/>
              <a:cxnLst/>
              <a:rect l="l" t="t" r="r" b="b"/>
              <a:pathLst>
                <a:path w="967" h="352" extrusionOk="0">
                  <a:moveTo>
                    <a:pt x="3" y="242"/>
                  </a:moveTo>
                  <a:lnTo>
                    <a:pt x="893" y="205"/>
                  </a:lnTo>
                  <a:lnTo>
                    <a:pt x="890" y="129"/>
                  </a:lnTo>
                  <a:lnTo>
                    <a:pt x="0" y="166"/>
                  </a:lnTo>
                  <a:lnTo>
                    <a:pt x="3" y="242"/>
                  </a:lnTo>
                  <a:close/>
                  <a:moveTo>
                    <a:pt x="689" y="341"/>
                  </a:moveTo>
                  <a:lnTo>
                    <a:pt x="967" y="163"/>
                  </a:lnTo>
                  <a:lnTo>
                    <a:pt x="676" y="10"/>
                  </a:lnTo>
                  <a:cubicBezTo>
                    <a:pt x="657" y="0"/>
                    <a:pt x="634" y="7"/>
                    <a:pt x="624" y="25"/>
                  </a:cubicBezTo>
                  <a:cubicBezTo>
                    <a:pt x="615" y="44"/>
                    <a:pt x="622" y="67"/>
                    <a:pt x="640" y="77"/>
                  </a:cubicBezTo>
                  <a:lnTo>
                    <a:pt x="873" y="200"/>
                  </a:lnTo>
                  <a:lnTo>
                    <a:pt x="871" y="135"/>
                  </a:lnTo>
                  <a:lnTo>
                    <a:pt x="648" y="277"/>
                  </a:lnTo>
                  <a:cubicBezTo>
                    <a:pt x="631" y="288"/>
                    <a:pt x="626" y="312"/>
                    <a:pt x="637" y="329"/>
                  </a:cubicBezTo>
                  <a:cubicBezTo>
                    <a:pt x="648" y="347"/>
                    <a:pt x="672" y="352"/>
                    <a:pt x="689" y="341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575" y="2043"/>
              <a:ext cx="34" cy="169"/>
            </a:xfrm>
            <a:custGeom>
              <a:avLst/>
              <a:gdLst/>
              <a:ahLst/>
              <a:cxnLst/>
              <a:rect l="l" t="t" r="r" b="b"/>
              <a:pathLst>
                <a:path w="34" h="169" extrusionOk="0">
                  <a:moveTo>
                    <a:pt x="0" y="0"/>
                  </a:moveTo>
                  <a:lnTo>
                    <a:pt x="34" y="21"/>
                  </a:lnTo>
                  <a:lnTo>
                    <a:pt x="34" y="148"/>
                  </a:lnTo>
                  <a:lnTo>
                    <a:pt x="0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DBC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74" name="Google Shape;374;p14"/>
            <p:cNvSpPr/>
            <p:nvPr/>
          </p:nvSpPr>
          <p:spPr>
            <a:xfrm>
              <a:off x="5575" y="2043"/>
              <a:ext cx="34" cy="169"/>
            </a:xfrm>
            <a:custGeom>
              <a:avLst/>
              <a:gdLst/>
              <a:ahLst/>
              <a:cxnLst/>
              <a:rect l="l" t="t" r="r" b="b"/>
              <a:pathLst>
                <a:path w="34" h="169" extrusionOk="0">
                  <a:moveTo>
                    <a:pt x="0" y="0"/>
                  </a:moveTo>
                  <a:lnTo>
                    <a:pt x="34" y="21"/>
                  </a:lnTo>
                  <a:lnTo>
                    <a:pt x="34" y="148"/>
                  </a:lnTo>
                  <a:lnTo>
                    <a:pt x="0" y="16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75" name="Google Shape;375;p14"/>
            <p:cNvSpPr/>
            <p:nvPr/>
          </p:nvSpPr>
          <p:spPr>
            <a:xfrm>
              <a:off x="5581" y="2154"/>
              <a:ext cx="17" cy="41"/>
            </a:xfrm>
            <a:prstGeom prst="rect">
              <a:avLst/>
            </a:prstGeom>
            <a:noFill/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5581" y="2154"/>
              <a:ext cx="16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0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581" y="2106"/>
              <a:ext cx="17" cy="41"/>
            </a:xfrm>
            <a:prstGeom prst="rect">
              <a:avLst/>
            </a:prstGeom>
            <a:noFill/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5581" y="2106"/>
              <a:ext cx="16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5581" y="2058"/>
              <a:ext cx="16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5186" y="2135"/>
              <a:ext cx="84" cy="30"/>
            </a:xfrm>
            <a:custGeom>
              <a:avLst/>
              <a:gdLst/>
              <a:ahLst/>
              <a:cxnLst/>
              <a:rect l="l" t="t" r="r" b="b"/>
              <a:pathLst>
                <a:path w="1003" h="352" extrusionOk="0">
                  <a:moveTo>
                    <a:pt x="5" y="254"/>
                  </a:moveTo>
                  <a:lnTo>
                    <a:pt x="930" y="201"/>
                  </a:lnTo>
                  <a:lnTo>
                    <a:pt x="925" y="125"/>
                  </a:lnTo>
                  <a:lnTo>
                    <a:pt x="0" y="178"/>
                  </a:lnTo>
                  <a:lnTo>
                    <a:pt x="5" y="254"/>
                  </a:lnTo>
                  <a:close/>
                  <a:moveTo>
                    <a:pt x="728" y="340"/>
                  </a:moveTo>
                  <a:lnTo>
                    <a:pt x="1003" y="158"/>
                  </a:lnTo>
                  <a:lnTo>
                    <a:pt x="709" y="9"/>
                  </a:lnTo>
                  <a:lnTo>
                    <a:pt x="709" y="9"/>
                  </a:lnTo>
                  <a:cubicBezTo>
                    <a:pt x="691" y="0"/>
                    <a:pt x="668" y="7"/>
                    <a:pt x="658" y="26"/>
                  </a:cubicBezTo>
                  <a:cubicBezTo>
                    <a:pt x="649" y="45"/>
                    <a:pt x="656" y="68"/>
                    <a:pt x="675" y="77"/>
                  </a:cubicBezTo>
                  <a:lnTo>
                    <a:pt x="910" y="197"/>
                  </a:lnTo>
                  <a:lnTo>
                    <a:pt x="906" y="131"/>
                  </a:lnTo>
                  <a:lnTo>
                    <a:pt x="686" y="277"/>
                  </a:lnTo>
                  <a:cubicBezTo>
                    <a:pt x="669" y="289"/>
                    <a:pt x="664" y="312"/>
                    <a:pt x="676" y="330"/>
                  </a:cubicBezTo>
                  <a:cubicBezTo>
                    <a:pt x="687" y="347"/>
                    <a:pt x="711" y="352"/>
                    <a:pt x="728" y="340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81" name="Google Shape;381;p14"/>
            <p:cNvCxnSpPr/>
            <p:nvPr/>
          </p:nvCxnSpPr>
          <p:spPr>
            <a:xfrm rot="10800000">
              <a:off x="5220" y="1946"/>
              <a:ext cx="0" cy="206"/>
            </a:xfrm>
            <a:prstGeom prst="straightConnector1">
              <a:avLst/>
            </a:pr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382" name="Google Shape;382;p14"/>
            <p:cNvSpPr/>
            <p:nvPr/>
          </p:nvSpPr>
          <p:spPr>
            <a:xfrm>
              <a:off x="3915" y="1943"/>
              <a:ext cx="1660" cy="200"/>
            </a:xfrm>
            <a:custGeom>
              <a:avLst/>
              <a:gdLst/>
              <a:ahLst/>
              <a:cxnLst/>
              <a:rect l="l" t="t" r="r" b="b"/>
              <a:pathLst>
                <a:path w="19601" h="2360" extrusionOk="0">
                  <a:moveTo>
                    <a:pt x="0" y="0"/>
                  </a:moveTo>
                  <a:lnTo>
                    <a:pt x="18990" y="0"/>
                  </a:lnTo>
                  <a:lnTo>
                    <a:pt x="18990" y="2184"/>
                  </a:lnTo>
                  <a:lnTo>
                    <a:pt x="18952" y="2146"/>
                  </a:lnTo>
                  <a:lnTo>
                    <a:pt x="19525" y="2146"/>
                  </a:lnTo>
                  <a:lnTo>
                    <a:pt x="19525" y="2222"/>
                  </a:lnTo>
                  <a:lnTo>
                    <a:pt x="18914" y="2222"/>
                  </a:lnTo>
                  <a:lnTo>
                    <a:pt x="18914" y="38"/>
                  </a:lnTo>
                  <a:lnTo>
                    <a:pt x="18952" y="76"/>
                  </a:lnTo>
                  <a:lnTo>
                    <a:pt x="0" y="76"/>
                  </a:lnTo>
                  <a:lnTo>
                    <a:pt x="0" y="0"/>
                  </a:lnTo>
                  <a:close/>
                  <a:moveTo>
                    <a:pt x="19316" y="2018"/>
                  </a:moveTo>
                  <a:lnTo>
                    <a:pt x="19601" y="2184"/>
                  </a:lnTo>
                  <a:lnTo>
                    <a:pt x="19316" y="2349"/>
                  </a:lnTo>
                  <a:cubicBezTo>
                    <a:pt x="19298" y="2360"/>
                    <a:pt x="19275" y="2354"/>
                    <a:pt x="19264" y="2336"/>
                  </a:cubicBezTo>
                  <a:cubicBezTo>
                    <a:pt x="19254" y="2318"/>
                    <a:pt x="19260" y="2294"/>
                    <a:pt x="19278" y="2284"/>
                  </a:cubicBezTo>
                  <a:lnTo>
                    <a:pt x="19506" y="2151"/>
                  </a:lnTo>
                  <a:lnTo>
                    <a:pt x="19506" y="2216"/>
                  </a:lnTo>
                  <a:lnTo>
                    <a:pt x="19278" y="2083"/>
                  </a:lnTo>
                  <a:cubicBezTo>
                    <a:pt x="19260" y="2073"/>
                    <a:pt x="19254" y="2050"/>
                    <a:pt x="19264" y="2031"/>
                  </a:cubicBezTo>
                  <a:cubicBezTo>
                    <a:pt x="19275" y="2013"/>
                    <a:pt x="19298" y="2007"/>
                    <a:pt x="19316" y="2018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3912" y="194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2553" h="7665" extrusionOk="0">
                  <a:moveTo>
                    <a:pt x="0" y="0"/>
                  </a:moveTo>
                  <a:lnTo>
                    <a:pt x="0" y="6835"/>
                  </a:lnTo>
                  <a:lnTo>
                    <a:pt x="2270" y="6835"/>
                  </a:lnTo>
                  <a:lnTo>
                    <a:pt x="2270" y="6531"/>
                  </a:lnTo>
                  <a:lnTo>
                    <a:pt x="152" y="6531"/>
                  </a:lnTo>
                  <a:lnTo>
                    <a:pt x="304" y="6683"/>
                  </a:lnTo>
                  <a:lnTo>
                    <a:pt x="304" y="0"/>
                  </a:lnTo>
                  <a:lnTo>
                    <a:pt x="0" y="0"/>
                  </a:lnTo>
                  <a:close/>
                  <a:moveTo>
                    <a:pt x="1710" y="7591"/>
                  </a:moveTo>
                  <a:lnTo>
                    <a:pt x="2553" y="6581"/>
                  </a:lnTo>
                  <a:lnTo>
                    <a:pt x="1258" y="6344"/>
                  </a:lnTo>
                  <a:cubicBezTo>
                    <a:pt x="1176" y="6329"/>
                    <a:pt x="1096" y="6384"/>
                    <a:pt x="1081" y="6466"/>
                  </a:cubicBezTo>
                  <a:cubicBezTo>
                    <a:pt x="1066" y="6549"/>
                    <a:pt x="1121" y="6628"/>
                    <a:pt x="1204" y="6643"/>
                  </a:cubicBezTo>
                  <a:lnTo>
                    <a:pt x="2242" y="6833"/>
                  </a:lnTo>
                  <a:lnTo>
                    <a:pt x="2153" y="6586"/>
                  </a:lnTo>
                  <a:lnTo>
                    <a:pt x="1477" y="7397"/>
                  </a:lnTo>
                  <a:cubicBezTo>
                    <a:pt x="1423" y="7461"/>
                    <a:pt x="1431" y="7557"/>
                    <a:pt x="1496" y="7611"/>
                  </a:cubicBezTo>
                  <a:cubicBezTo>
                    <a:pt x="1560" y="7665"/>
                    <a:pt x="1656" y="7656"/>
                    <a:pt x="1710" y="7591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3966" y="2060"/>
              <a:ext cx="34" cy="119"/>
            </a:xfrm>
            <a:custGeom>
              <a:avLst/>
              <a:gdLst/>
              <a:ahLst/>
              <a:cxnLst/>
              <a:rect l="l" t="t" r="r" b="b"/>
              <a:pathLst>
                <a:path w="34" h="119" extrusionOk="0">
                  <a:moveTo>
                    <a:pt x="0" y="0"/>
                  </a:moveTo>
                  <a:lnTo>
                    <a:pt x="34" y="21"/>
                  </a:lnTo>
                  <a:lnTo>
                    <a:pt x="34" y="97"/>
                  </a:lnTo>
                  <a:lnTo>
                    <a:pt x="0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DBC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3966" y="2060"/>
              <a:ext cx="34" cy="119"/>
            </a:xfrm>
            <a:custGeom>
              <a:avLst/>
              <a:gdLst/>
              <a:ahLst/>
              <a:cxnLst/>
              <a:rect l="l" t="t" r="r" b="b"/>
              <a:pathLst>
                <a:path w="34" h="119" extrusionOk="0">
                  <a:moveTo>
                    <a:pt x="0" y="0"/>
                  </a:moveTo>
                  <a:lnTo>
                    <a:pt x="34" y="21"/>
                  </a:lnTo>
                  <a:lnTo>
                    <a:pt x="34" y="97"/>
                  </a:lnTo>
                  <a:lnTo>
                    <a:pt x="0" y="11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3970" y="2068"/>
              <a:ext cx="7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400"/>
              </a:pPr>
              <a:r>
                <a:rPr lang="en-US" sz="533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3970" y="2124"/>
              <a:ext cx="18" cy="41"/>
            </a:xfrm>
            <a:prstGeom prst="rect">
              <a:avLst/>
            </a:prstGeom>
            <a:noFill/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3970" y="2125"/>
              <a:ext cx="16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0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cxnSp>
          <p:nvCxnSpPr>
            <p:cNvPr id="389" name="Google Shape;389;p14"/>
            <p:cNvCxnSpPr/>
            <p:nvPr/>
          </p:nvCxnSpPr>
          <p:spPr>
            <a:xfrm>
              <a:off x="4000" y="2119"/>
              <a:ext cx="34" cy="0"/>
            </a:xfrm>
            <a:prstGeom prst="straightConnector1">
              <a:avLst/>
            </a:pr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med" len="med"/>
              <a:tailEnd type="none" w="med" len="med"/>
            </a:ln>
          </p:spPr>
        </p:cxnSp>
        <p:sp>
          <p:nvSpPr>
            <p:cNvPr id="390" name="Google Shape;390;p14"/>
            <p:cNvSpPr/>
            <p:nvPr/>
          </p:nvSpPr>
          <p:spPr>
            <a:xfrm>
              <a:off x="4115" y="2116"/>
              <a:ext cx="71" cy="86"/>
            </a:xfrm>
            <a:custGeom>
              <a:avLst/>
              <a:gdLst/>
              <a:ahLst/>
              <a:cxnLst/>
              <a:rect l="l" t="t" r="r" b="b"/>
              <a:pathLst>
                <a:path w="3364" h="4058" extrusionOk="0">
                  <a:moveTo>
                    <a:pt x="0" y="0"/>
                  </a:moveTo>
                  <a:lnTo>
                    <a:pt x="1834" y="0"/>
                  </a:lnTo>
                  <a:lnTo>
                    <a:pt x="1834" y="3352"/>
                  </a:lnTo>
                  <a:lnTo>
                    <a:pt x="1682" y="3200"/>
                  </a:lnTo>
                  <a:lnTo>
                    <a:pt x="3063" y="3200"/>
                  </a:lnTo>
                  <a:lnTo>
                    <a:pt x="3063" y="3504"/>
                  </a:lnTo>
                  <a:lnTo>
                    <a:pt x="1530" y="3504"/>
                  </a:lnTo>
                  <a:lnTo>
                    <a:pt x="1530" y="152"/>
                  </a:lnTo>
                  <a:lnTo>
                    <a:pt x="1682" y="304"/>
                  </a:lnTo>
                  <a:lnTo>
                    <a:pt x="0" y="304"/>
                  </a:lnTo>
                  <a:lnTo>
                    <a:pt x="0" y="0"/>
                  </a:lnTo>
                  <a:close/>
                  <a:moveTo>
                    <a:pt x="2227" y="2689"/>
                  </a:moveTo>
                  <a:lnTo>
                    <a:pt x="3364" y="3352"/>
                  </a:lnTo>
                  <a:lnTo>
                    <a:pt x="2227" y="4016"/>
                  </a:lnTo>
                  <a:cubicBezTo>
                    <a:pt x="2155" y="4058"/>
                    <a:pt x="2062" y="4034"/>
                    <a:pt x="2019" y="3961"/>
                  </a:cubicBezTo>
                  <a:cubicBezTo>
                    <a:pt x="1977" y="3889"/>
                    <a:pt x="2002" y="3795"/>
                    <a:pt x="2074" y="3753"/>
                  </a:cubicBezTo>
                  <a:lnTo>
                    <a:pt x="2986" y="3221"/>
                  </a:lnTo>
                  <a:lnTo>
                    <a:pt x="2986" y="3484"/>
                  </a:lnTo>
                  <a:lnTo>
                    <a:pt x="2074" y="2952"/>
                  </a:lnTo>
                  <a:cubicBezTo>
                    <a:pt x="2002" y="2909"/>
                    <a:pt x="1977" y="2816"/>
                    <a:pt x="2019" y="2744"/>
                  </a:cubicBezTo>
                  <a:cubicBezTo>
                    <a:pt x="2062" y="2671"/>
                    <a:pt x="2155" y="2647"/>
                    <a:pt x="2227" y="2689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4108" y="2012"/>
              <a:ext cx="89" cy="111"/>
            </a:xfrm>
            <a:custGeom>
              <a:avLst/>
              <a:gdLst/>
              <a:ahLst/>
              <a:cxnLst/>
              <a:rect l="l" t="t" r="r" b="b"/>
              <a:pathLst>
                <a:path w="4164" h="5257" extrusionOk="0">
                  <a:moveTo>
                    <a:pt x="0" y="5257"/>
                  </a:moveTo>
                  <a:lnTo>
                    <a:pt x="2234" y="5257"/>
                  </a:lnTo>
                  <a:lnTo>
                    <a:pt x="2234" y="705"/>
                  </a:lnTo>
                  <a:lnTo>
                    <a:pt x="2082" y="857"/>
                  </a:lnTo>
                  <a:lnTo>
                    <a:pt x="3863" y="857"/>
                  </a:lnTo>
                  <a:lnTo>
                    <a:pt x="3863" y="553"/>
                  </a:lnTo>
                  <a:lnTo>
                    <a:pt x="1930" y="553"/>
                  </a:lnTo>
                  <a:lnTo>
                    <a:pt x="1930" y="5105"/>
                  </a:lnTo>
                  <a:lnTo>
                    <a:pt x="2082" y="4953"/>
                  </a:lnTo>
                  <a:lnTo>
                    <a:pt x="0" y="4953"/>
                  </a:lnTo>
                  <a:lnTo>
                    <a:pt x="0" y="5257"/>
                  </a:lnTo>
                  <a:close/>
                  <a:moveTo>
                    <a:pt x="3027" y="1369"/>
                  </a:moveTo>
                  <a:lnTo>
                    <a:pt x="4164" y="705"/>
                  </a:lnTo>
                  <a:lnTo>
                    <a:pt x="3027" y="42"/>
                  </a:lnTo>
                  <a:cubicBezTo>
                    <a:pt x="2955" y="0"/>
                    <a:pt x="2862" y="24"/>
                    <a:pt x="2819" y="97"/>
                  </a:cubicBezTo>
                  <a:cubicBezTo>
                    <a:pt x="2777" y="169"/>
                    <a:pt x="2802" y="262"/>
                    <a:pt x="2874" y="305"/>
                  </a:cubicBezTo>
                  <a:lnTo>
                    <a:pt x="3786" y="837"/>
                  </a:lnTo>
                  <a:lnTo>
                    <a:pt x="3786" y="574"/>
                  </a:lnTo>
                  <a:lnTo>
                    <a:pt x="2874" y="1106"/>
                  </a:lnTo>
                  <a:cubicBezTo>
                    <a:pt x="2802" y="1148"/>
                    <a:pt x="2777" y="1242"/>
                    <a:pt x="2819" y="1314"/>
                  </a:cubicBezTo>
                  <a:cubicBezTo>
                    <a:pt x="2862" y="1387"/>
                    <a:pt x="2955" y="1411"/>
                    <a:pt x="3027" y="1369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4254" y="1924"/>
              <a:ext cx="68" cy="102"/>
            </a:xfrm>
            <a:custGeom>
              <a:avLst/>
              <a:gdLst/>
              <a:ahLst/>
              <a:cxnLst/>
              <a:rect l="l" t="t" r="r" b="b"/>
              <a:pathLst>
                <a:path w="68" h="102" extrusionOk="0">
                  <a:moveTo>
                    <a:pt x="0" y="102"/>
                  </a:moveTo>
                  <a:lnTo>
                    <a:pt x="68" y="102"/>
                  </a:lnTo>
                  <a:lnTo>
                    <a:pt x="68" y="0"/>
                  </a:lnTo>
                </a:path>
              </a:pathLst>
            </a:cu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4322" y="1921"/>
              <a:ext cx="1253" cy="171"/>
            </a:xfrm>
            <a:custGeom>
              <a:avLst/>
              <a:gdLst/>
              <a:ahLst/>
              <a:cxnLst/>
              <a:rect l="l" t="t" r="r" b="b"/>
              <a:pathLst>
                <a:path w="14801" h="2015" extrusionOk="0">
                  <a:moveTo>
                    <a:pt x="0" y="0"/>
                  </a:moveTo>
                  <a:lnTo>
                    <a:pt x="14418" y="0"/>
                  </a:lnTo>
                  <a:lnTo>
                    <a:pt x="14418" y="1838"/>
                  </a:lnTo>
                  <a:lnTo>
                    <a:pt x="14380" y="1800"/>
                  </a:lnTo>
                  <a:lnTo>
                    <a:pt x="14725" y="1800"/>
                  </a:lnTo>
                  <a:lnTo>
                    <a:pt x="14725" y="1876"/>
                  </a:lnTo>
                  <a:lnTo>
                    <a:pt x="14342" y="1876"/>
                  </a:lnTo>
                  <a:lnTo>
                    <a:pt x="14342" y="38"/>
                  </a:lnTo>
                  <a:lnTo>
                    <a:pt x="14380" y="76"/>
                  </a:lnTo>
                  <a:lnTo>
                    <a:pt x="0" y="76"/>
                  </a:lnTo>
                  <a:lnTo>
                    <a:pt x="0" y="0"/>
                  </a:lnTo>
                  <a:close/>
                  <a:moveTo>
                    <a:pt x="14516" y="1673"/>
                  </a:moveTo>
                  <a:lnTo>
                    <a:pt x="14801" y="1838"/>
                  </a:lnTo>
                  <a:lnTo>
                    <a:pt x="14516" y="2004"/>
                  </a:lnTo>
                  <a:cubicBezTo>
                    <a:pt x="14498" y="2015"/>
                    <a:pt x="14475" y="2009"/>
                    <a:pt x="14464" y="1991"/>
                  </a:cubicBezTo>
                  <a:cubicBezTo>
                    <a:pt x="14454" y="1972"/>
                    <a:pt x="14460" y="1949"/>
                    <a:pt x="14478" y="1939"/>
                  </a:cubicBezTo>
                  <a:lnTo>
                    <a:pt x="14706" y="1806"/>
                  </a:lnTo>
                  <a:lnTo>
                    <a:pt x="14706" y="1871"/>
                  </a:lnTo>
                  <a:lnTo>
                    <a:pt x="14478" y="1738"/>
                  </a:lnTo>
                  <a:cubicBezTo>
                    <a:pt x="14460" y="1728"/>
                    <a:pt x="14454" y="1704"/>
                    <a:pt x="14464" y="1686"/>
                  </a:cubicBezTo>
                  <a:cubicBezTo>
                    <a:pt x="14475" y="1668"/>
                    <a:pt x="14498" y="1662"/>
                    <a:pt x="14516" y="1673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3876" y="1921"/>
              <a:ext cx="446" cy="239"/>
            </a:xfrm>
            <a:custGeom>
              <a:avLst/>
              <a:gdLst/>
              <a:ahLst/>
              <a:cxnLst/>
              <a:rect l="l" t="t" r="r" b="b"/>
              <a:pathLst>
                <a:path w="21052" h="11258" extrusionOk="0">
                  <a:moveTo>
                    <a:pt x="21052" y="0"/>
                  </a:moveTo>
                  <a:lnTo>
                    <a:pt x="0" y="0"/>
                  </a:lnTo>
                  <a:lnTo>
                    <a:pt x="0" y="10704"/>
                  </a:lnTo>
                  <a:lnTo>
                    <a:pt x="3952" y="10704"/>
                  </a:lnTo>
                  <a:lnTo>
                    <a:pt x="3952" y="10400"/>
                  </a:lnTo>
                  <a:lnTo>
                    <a:pt x="152" y="10400"/>
                  </a:lnTo>
                  <a:lnTo>
                    <a:pt x="304" y="10552"/>
                  </a:lnTo>
                  <a:lnTo>
                    <a:pt x="304" y="152"/>
                  </a:lnTo>
                  <a:lnTo>
                    <a:pt x="152" y="304"/>
                  </a:lnTo>
                  <a:lnTo>
                    <a:pt x="21052" y="304"/>
                  </a:lnTo>
                  <a:lnTo>
                    <a:pt x="21052" y="0"/>
                  </a:lnTo>
                  <a:close/>
                  <a:moveTo>
                    <a:pt x="3116" y="11216"/>
                  </a:moveTo>
                  <a:lnTo>
                    <a:pt x="4253" y="10552"/>
                  </a:lnTo>
                  <a:lnTo>
                    <a:pt x="3116" y="9889"/>
                  </a:lnTo>
                  <a:cubicBezTo>
                    <a:pt x="3044" y="9847"/>
                    <a:pt x="2951" y="9871"/>
                    <a:pt x="2908" y="9944"/>
                  </a:cubicBezTo>
                  <a:cubicBezTo>
                    <a:pt x="2866" y="10016"/>
                    <a:pt x="2890" y="10109"/>
                    <a:pt x="2963" y="10152"/>
                  </a:cubicBezTo>
                  <a:lnTo>
                    <a:pt x="3875" y="10684"/>
                  </a:lnTo>
                  <a:lnTo>
                    <a:pt x="3875" y="10421"/>
                  </a:lnTo>
                  <a:lnTo>
                    <a:pt x="2963" y="10953"/>
                  </a:lnTo>
                  <a:cubicBezTo>
                    <a:pt x="2890" y="10995"/>
                    <a:pt x="2866" y="11089"/>
                    <a:pt x="2908" y="11161"/>
                  </a:cubicBezTo>
                  <a:cubicBezTo>
                    <a:pt x="2951" y="11234"/>
                    <a:pt x="3044" y="11258"/>
                    <a:pt x="3116" y="11216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5067" y="2071"/>
              <a:ext cx="34" cy="30"/>
            </a:xfrm>
            <a:custGeom>
              <a:avLst/>
              <a:gdLst/>
              <a:ahLst/>
              <a:cxnLst/>
              <a:rect l="l" t="t" r="r" b="b"/>
              <a:pathLst>
                <a:path w="801" h="706" extrusionOk="0">
                  <a:moveTo>
                    <a:pt x="1" y="431"/>
                  </a:moveTo>
                  <a:lnTo>
                    <a:pt x="651" y="425"/>
                  </a:lnTo>
                  <a:lnTo>
                    <a:pt x="649" y="273"/>
                  </a:lnTo>
                  <a:lnTo>
                    <a:pt x="0" y="279"/>
                  </a:lnTo>
                  <a:lnTo>
                    <a:pt x="1" y="431"/>
                  </a:lnTo>
                  <a:close/>
                  <a:moveTo>
                    <a:pt x="235" y="684"/>
                  </a:moveTo>
                  <a:lnTo>
                    <a:pt x="801" y="347"/>
                  </a:lnTo>
                  <a:lnTo>
                    <a:pt x="229" y="21"/>
                  </a:lnTo>
                  <a:lnTo>
                    <a:pt x="229" y="21"/>
                  </a:lnTo>
                  <a:cubicBezTo>
                    <a:pt x="193" y="0"/>
                    <a:pt x="146" y="13"/>
                    <a:pt x="126" y="49"/>
                  </a:cubicBezTo>
                  <a:cubicBezTo>
                    <a:pt x="105" y="86"/>
                    <a:pt x="117" y="132"/>
                    <a:pt x="154" y="153"/>
                  </a:cubicBezTo>
                  <a:lnTo>
                    <a:pt x="612" y="415"/>
                  </a:lnTo>
                  <a:lnTo>
                    <a:pt x="611" y="284"/>
                  </a:lnTo>
                  <a:lnTo>
                    <a:pt x="158" y="554"/>
                  </a:lnTo>
                  <a:cubicBezTo>
                    <a:pt x="121" y="575"/>
                    <a:pt x="110" y="622"/>
                    <a:pt x="131" y="658"/>
                  </a:cubicBezTo>
                  <a:cubicBezTo>
                    <a:pt x="153" y="694"/>
                    <a:pt x="199" y="706"/>
                    <a:pt x="235" y="684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4712" y="2095"/>
              <a:ext cx="325" cy="100"/>
            </a:xfrm>
            <a:custGeom>
              <a:avLst/>
              <a:gdLst/>
              <a:ahLst/>
              <a:cxnLst/>
              <a:rect l="l" t="t" r="r" b="b"/>
              <a:pathLst>
                <a:path w="7681" h="2359" extrusionOk="0">
                  <a:moveTo>
                    <a:pt x="0" y="2359"/>
                  </a:moveTo>
                  <a:lnTo>
                    <a:pt x="732" y="2359"/>
                  </a:lnTo>
                  <a:lnTo>
                    <a:pt x="732" y="352"/>
                  </a:lnTo>
                  <a:lnTo>
                    <a:pt x="656" y="428"/>
                  </a:lnTo>
                  <a:lnTo>
                    <a:pt x="7530" y="428"/>
                  </a:lnTo>
                  <a:lnTo>
                    <a:pt x="7530" y="276"/>
                  </a:lnTo>
                  <a:lnTo>
                    <a:pt x="580" y="276"/>
                  </a:lnTo>
                  <a:lnTo>
                    <a:pt x="580" y="2283"/>
                  </a:lnTo>
                  <a:lnTo>
                    <a:pt x="656" y="2207"/>
                  </a:lnTo>
                  <a:lnTo>
                    <a:pt x="0" y="2207"/>
                  </a:lnTo>
                  <a:lnTo>
                    <a:pt x="0" y="2359"/>
                  </a:lnTo>
                  <a:close/>
                  <a:moveTo>
                    <a:pt x="7113" y="684"/>
                  </a:moveTo>
                  <a:lnTo>
                    <a:pt x="7681" y="352"/>
                  </a:lnTo>
                  <a:lnTo>
                    <a:pt x="7113" y="21"/>
                  </a:lnTo>
                  <a:cubicBezTo>
                    <a:pt x="7076" y="0"/>
                    <a:pt x="7030" y="12"/>
                    <a:pt x="7009" y="48"/>
                  </a:cubicBezTo>
                  <a:cubicBezTo>
                    <a:pt x="6988" y="84"/>
                    <a:pt x="7000" y="131"/>
                    <a:pt x="7036" y="152"/>
                  </a:cubicBezTo>
                  <a:lnTo>
                    <a:pt x="7492" y="418"/>
                  </a:lnTo>
                  <a:lnTo>
                    <a:pt x="7492" y="287"/>
                  </a:lnTo>
                  <a:lnTo>
                    <a:pt x="7036" y="553"/>
                  </a:lnTo>
                  <a:cubicBezTo>
                    <a:pt x="7000" y="574"/>
                    <a:pt x="6988" y="621"/>
                    <a:pt x="7009" y="657"/>
                  </a:cubicBezTo>
                  <a:cubicBezTo>
                    <a:pt x="7030" y="693"/>
                    <a:pt x="7076" y="705"/>
                    <a:pt x="7113" y="684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4703" y="2243"/>
              <a:ext cx="213" cy="71"/>
            </a:xfrm>
            <a:custGeom>
              <a:avLst/>
              <a:gdLst/>
              <a:ahLst/>
              <a:cxnLst/>
              <a:rect l="l" t="t" r="r" b="b"/>
              <a:pathLst>
                <a:path w="213" h="71" extrusionOk="0">
                  <a:moveTo>
                    <a:pt x="0" y="0"/>
                  </a:moveTo>
                  <a:lnTo>
                    <a:pt x="36" y="0"/>
                  </a:lnTo>
                  <a:lnTo>
                    <a:pt x="36" y="71"/>
                  </a:lnTo>
                  <a:lnTo>
                    <a:pt x="213" y="71"/>
                  </a:lnTo>
                </a:path>
              </a:pathLst>
            </a:cu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4745" y="2177"/>
              <a:ext cx="41" cy="30"/>
            </a:xfrm>
            <a:custGeom>
              <a:avLst/>
              <a:gdLst/>
              <a:ahLst/>
              <a:cxnLst/>
              <a:rect l="l" t="t" r="r" b="b"/>
              <a:pathLst>
                <a:path w="968" h="705" extrusionOk="0">
                  <a:moveTo>
                    <a:pt x="9" y="451"/>
                  </a:moveTo>
                  <a:lnTo>
                    <a:pt x="823" y="401"/>
                  </a:lnTo>
                  <a:lnTo>
                    <a:pt x="813" y="249"/>
                  </a:lnTo>
                  <a:lnTo>
                    <a:pt x="0" y="299"/>
                  </a:lnTo>
                  <a:lnTo>
                    <a:pt x="9" y="451"/>
                  </a:lnTo>
                  <a:close/>
                  <a:moveTo>
                    <a:pt x="421" y="681"/>
                  </a:moveTo>
                  <a:lnTo>
                    <a:pt x="968" y="315"/>
                  </a:lnTo>
                  <a:lnTo>
                    <a:pt x="381" y="19"/>
                  </a:lnTo>
                  <a:cubicBezTo>
                    <a:pt x="343" y="0"/>
                    <a:pt x="297" y="15"/>
                    <a:pt x="279" y="53"/>
                  </a:cubicBezTo>
                  <a:cubicBezTo>
                    <a:pt x="260" y="90"/>
                    <a:pt x="275" y="136"/>
                    <a:pt x="312" y="155"/>
                  </a:cubicBezTo>
                  <a:lnTo>
                    <a:pt x="784" y="393"/>
                  </a:lnTo>
                  <a:lnTo>
                    <a:pt x="776" y="262"/>
                  </a:lnTo>
                  <a:lnTo>
                    <a:pt x="337" y="555"/>
                  </a:lnTo>
                  <a:cubicBezTo>
                    <a:pt x="302" y="578"/>
                    <a:pt x="293" y="626"/>
                    <a:pt x="316" y="660"/>
                  </a:cubicBezTo>
                  <a:cubicBezTo>
                    <a:pt x="339" y="695"/>
                    <a:pt x="386" y="705"/>
                    <a:pt x="421" y="681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4721" y="2227"/>
              <a:ext cx="57" cy="29"/>
            </a:xfrm>
            <a:custGeom>
              <a:avLst/>
              <a:gdLst/>
              <a:ahLst/>
              <a:cxnLst/>
              <a:rect l="l" t="t" r="r" b="b"/>
              <a:pathLst>
                <a:path w="1365" h="706" extrusionOk="0">
                  <a:moveTo>
                    <a:pt x="3" y="446"/>
                  </a:moveTo>
                  <a:lnTo>
                    <a:pt x="1216" y="419"/>
                  </a:lnTo>
                  <a:lnTo>
                    <a:pt x="1213" y="267"/>
                  </a:lnTo>
                  <a:lnTo>
                    <a:pt x="0" y="294"/>
                  </a:lnTo>
                  <a:lnTo>
                    <a:pt x="3" y="446"/>
                  </a:lnTo>
                  <a:close/>
                  <a:moveTo>
                    <a:pt x="804" y="684"/>
                  </a:moveTo>
                  <a:lnTo>
                    <a:pt x="1365" y="339"/>
                  </a:lnTo>
                  <a:lnTo>
                    <a:pt x="790" y="21"/>
                  </a:lnTo>
                  <a:lnTo>
                    <a:pt x="790" y="21"/>
                  </a:lnTo>
                  <a:cubicBezTo>
                    <a:pt x="753" y="0"/>
                    <a:pt x="707" y="13"/>
                    <a:pt x="686" y="50"/>
                  </a:cubicBezTo>
                  <a:cubicBezTo>
                    <a:pt x="666" y="87"/>
                    <a:pt x="679" y="133"/>
                    <a:pt x="716" y="153"/>
                  </a:cubicBezTo>
                  <a:lnTo>
                    <a:pt x="1178" y="409"/>
                  </a:lnTo>
                  <a:lnTo>
                    <a:pt x="1175" y="278"/>
                  </a:lnTo>
                  <a:lnTo>
                    <a:pt x="725" y="554"/>
                  </a:lnTo>
                  <a:cubicBezTo>
                    <a:pt x="689" y="576"/>
                    <a:pt x="678" y="623"/>
                    <a:pt x="700" y="659"/>
                  </a:cubicBezTo>
                  <a:cubicBezTo>
                    <a:pt x="722" y="694"/>
                    <a:pt x="769" y="706"/>
                    <a:pt x="804" y="684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4152" y="1971"/>
              <a:ext cx="714" cy="119"/>
            </a:xfrm>
            <a:custGeom>
              <a:avLst/>
              <a:gdLst/>
              <a:ahLst/>
              <a:cxnLst/>
              <a:rect l="l" t="t" r="r" b="b"/>
              <a:pathLst>
                <a:path w="714" h="119" extrusionOk="0">
                  <a:moveTo>
                    <a:pt x="0" y="119"/>
                  </a:moveTo>
                  <a:lnTo>
                    <a:pt x="195" y="119"/>
                  </a:lnTo>
                  <a:lnTo>
                    <a:pt x="195" y="0"/>
                  </a:lnTo>
                  <a:lnTo>
                    <a:pt x="714" y="0"/>
                  </a:lnTo>
                </a:path>
              </a:pathLst>
            </a:cu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1" name="Google Shape;401;p14"/>
            <p:cNvSpPr/>
            <p:nvPr/>
          </p:nvSpPr>
          <p:spPr>
            <a:xfrm>
              <a:off x="4864" y="1966"/>
              <a:ext cx="169" cy="100"/>
            </a:xfrm>
            <a:custGeom>
              <a:avLst/>
              <a:gdLst/>
              <a:ahLst/>
              <a:cxnLst/>
              <a:rect l="l" t="t" r="r" b="b"/>
              <a:pathLst>
                <a:path w="4001" h="2358" extrusionOk="0">
                  <a:moveTo>
                    <a:pt x="0" y="0"/>
                  </a:moveTo>
                  <a:lnTo>
                    <a:pt x="2076" y="0"/>
                  </a:lnTo>
                  <a:lnTo>
                    <a:pt x="2076" y="2006"/>
                  </a:lnTo>
                  <a:lnTo>
                    <a:pt x="2000" y="1930"/>
                  </a:lnTo>
                  <a:lnTo>
                    <a:pt x="3850" y="1930"/>
                  </a:lnTo>
                  <a:lnTo>
                    <a:pt x="3850" y="2082"/>
                  </a:lnTo>
                  <a:lnTo>
                    <a:pt x="1924" y="2082"/>
                  </a:lnTo>
                  <a:lnTo>
                    <a:pt x="1924" y="76"/>
                  </a:lnTo>
                  <a:lnTo>
                    <a:pt x="2000" y="152"/>
                  </a:lnTo>
                  <a:lnTo>
                    <a:pt x="0" y="152"/>
                  </a:lnTo>
                  <a:lnTo>
                    <a:pt x="0" y="0"/>
                  </a:lnTo>
                  <a:close/>
                  <a:moveTo>
                    <a:pt x="3432" y="1674"/>
                  </a:moveTo>
                  <a:lnTo>
                    <a:pt x="4001" y="2006"/>
                  </a:lnTo>
                  <a:lnTo>
                    <a:pt x="3432" y="2337"/>
                  </a:lnTo>
                  <a:cubicBezTo>
                    <a:pt x="3396" y="2358"/>
                    <a:pt x="3349" y="2346"/>
                    <a:pt x="3328" y="2310"/>
                  </a:cubicBezTo>
                  <a:cubicBezTo>
                    <a:pt x="3307" y="2274"/>
                    <a:pt x="3319" y="2227"/>
                    <a:pt x="3356" y="2206"/>
                  </a:cubicBezTo>
                  <a:lnTo>
                    <a:pt x="3812" y="1940"/>
                  </a:lnTo>
                  <a:lnTo>
                    <a:pt x="3812" y="2071"/>
                  </a:lnTo>
                  <a:lnTo>
                    <a:pt x="3356" y="1805"/>
                  </a:lnTo>
                  <a:cubicBezTo>
                    <a:pt x="3319" y="1784"/>
                    <a:pt x="3307" y="1738"/>
                    <a:pt x="3328" y="1701"/>
                  </a:cubicBezTo>
                  <a:cubicBezTo>
                    <a:pt x="3349" y="1665"/>
                    <a:pt x="3396" y="1653"/>
                    <a:pt x="3432" y="1674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2" name="Google Shape;402;p14"/>
            <p:cNvSpPr/>
            <p:nvPr/>
          </p:nvSpPr>
          <p:spPr>
            <a:xfrm>
              <a:off x="4034" y="2026"/>
              <a:ext cx="81" cy="186"/>
            </a:xfrm>
            <a:prstGeom prst="rect">
              <a:avLst/>
            </a:prstGeom>
            <a:solidFill>
              <a:srgbClr val="C5DBC3"/>
            </a:solidFill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3" name="Google Shape;403;p14"/>
            <p:cNvSpPr/>
            <p:nvPr/>
          </p:nvSpPr>
          <p:spPr>
            <a:xfrm>
              <a:off x="4034" y="2026"/>
              <a:ext cx="81" cy="186"/>
            </a:xfrm>
            <a:prstGeom prst="rect">
              <a:avLst/>
            </a:pr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4" name="Google Shape;404;p14"/>
            <p:cNvSpPr/>
            <p:nvPr/>
          </p:nvSpPr>
          <p:spPr>
            <a:xfrm>
              <a:off x="4044" y="2092"/>
              <a:ext cx="25" cy="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chemeClr val="dk2"/>
                </a:buClr>
                <a:buSzPts val="600"/>
              </a:pPr>
              <a:r>
                <a:rPr lang="en-US" sz="800" b="1" dirty="0">
                  <a:solidFill>
                    <a:schemeClr val="dk2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pc</a:t>
              </a:r>
              <a:endParaRPr sz="2400" dirty="0">
                <a:solidFill>
                  <a:schemeClr val="dk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05" name="Google Shape;405;p14"/>
            <p:cNvSpPr/>
            <p:nvPr/>
          </p:nvSpPr>
          <p:spPr>
            <a:xfrm>
              <a:off x="4068" y="2179"/>
              <a:ext cx="34" cy="33"/>
            </a:xfrm>
            <a:custGeom>
              <a:avLst/>
              <a:gdLst/>
              <a:ahLst/>
              <a:cxnLst/>
              <a:rect l="l" t="t" r="r" b="b"/>
              <a:pathLst>
                <a:path w="34" h="33" extrusionOk="0">
                  <a:moveTo>
                    <a:pt x="0" y="33"/>
                  </a:moveTo>
                  <a:lnTo>
                    <a:pt x="17" y="0"/>
                  </a:lnTo>
                  <a:lnTo>
                    <a:pt x="34" y="33"/>
                  </a:lnTo>
                  <a:lnTo>
                    <a:pt x="0" y="33"/>
                  </a:lnTo>
                  <a:close/>
                </a:path>
              </a:pathLst>
            </a:cu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6" name="Google Shape;406;p14"/>
            <p:cNvSpPr/>
            <p:nvPr/>
          </p:nvSpPr>
          <p:spPr>
            <a:xfrm>
              <a:off x="4999" y="2153"/>
              <a:ext cx="34" cy="119"/>
            </a:xfrm>
            <a:custGeom>
              <a:avLst/>
              <a:gdLst/>
              <a:ahLst/>
              <a:cxnLst/>
              <a:rect l="l" t="t" r="r" b="b"/>
              <a:pathLst>
                <a:path w="34" h="119" extrusionOk="0">
                  <a:moveTo>
                    <a:pt x="0" y="0"/>
                  </a:moveTo>
                  <a:lnTo>
                    <a:pt x="34" y="21"/>
                  </a:lnTo>
                  <a:lnTo>
                    <a:pt x="34" y="98"/>
                  </a:lnTo>
                  <a:lnTo>
                    <a:pt x="0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DBC3"/>
            </a:solidFill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7" name="Google Shape;407;p14"/>
            <p:cNvSpPr/>
            <p:nvPr/>
          </p:nvSpPr>
          <p:spPr>
            <a:xfrm>
              <a:off x="4999" y="2153"/>
              <a:ext cx="34" cy="119"/>
            </a:xfrm>
            <a:custGeom>
              <a:avLst/>
              <a:gdLst/>
              <a:ahLst/>
              <a:cxnLst/>
              <a:rect l="l" t="t" r="r" b="b"/>
              <a:pathLst>
                <a:path w="34" h="119" extrusionOk="0">
                  <a:moveTo>
                    <a:pt x="0" y="0"/>
                  </a:moveTo>
                  <a:lnTo>
                    <a:pt x="34" y="21"/>
                  </a:lnTo>
                  <a:lnTo>
                    <a:pt x="34" y="98"/>
                  </a:lnTo>
                  <a:lnTo>
                    <a:pt x="0" y="11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8" name="Google Shape;408;p14"/>
            <p:cNvSpPr/>
            <p:nvPr/>
          </p:nvSpPr>
          <p:spPr>
            <a:xfrm>
              <a:off x="5003" y="2161"/>
              <a:ext cx="16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0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09" name="Google Shape;409;p14"/>
            <p:cNvSpPr/>
            <p:nvPr/>
          </p:nvSpPr>
          <p:spPr>
            <a:xfrm>
              <a:off x="5004" y="2216"/>
              <a:ext cx="16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10" name="Google Shape;410;p14"/>
            <p:cNvSpPr/>
            <p:nvPr/>
          </p:nvSpPr>
          <p:spPr>
            <a:xfrm>
              <a:off x="4322" y="2138"/>
              <a:ext cx="203" cy="52"/>
            </a:xfrm>
            <a:custGeom>
              <a:avLst/>
              <a:gdLst/>
              <a:ahLst/>
              <a:cxnLst/>
              <a:rect l="l" t="t" r="r" b="b"/>
              <a:pathLst>
                <a:path w="4801" h="1228" extrusionOk="0">
                  <a:moveTo>
                    <a:pt x="0" y="1228"/>
                  </a:moveTo>
                  <a:lnTo>
                    <a:pt x="931" y="1228"/>
                  </a:lnTo>
                  <a:lnTo>
                    <a:pt x="931" y="352"/>
                  </a:lnTo>
                  <a:lnTo>
                    <a:pt x="855" y="428"/>
                  </a:lnTo>
                  <a:lnTo>
                    <a:pt x="4650" y="428"/>
                  </a:lnTo>
                  <a:lnTo>
                    <a:pt x="4650" y="276"/>
                  </a:lnTo>
                  <a:lnTo>
                    <a:pt x="779" y="276"/>
                  </a:lnTo>
                  <a:lnTo>
                    <a:pt x="779" y="1152"/>
                  </a:lnTo>
                  <a:lnTo>
                    <a:pt x="855" y="1076"/>
                  </a:lnTo>
                  <a:lnTo>
                    <a:pt x="0" y="1076"/>
                  </a:lnTo>
                  <a:lnTo>
                    <a:pt x="0" y="1228"/>
                  </a:lnTo>
                  <a:close/>
                  <a:moveTo>
                    <a:pt x="4232" y="684"/>
                  </a:moveTo>
                  <a:lnTo>
                    <a:pt x="4801" y="352"/>
                  </a:lnTo>
                  <a:lnTo>
                    <a:pt x="4232" y="21"/>
                  </a:lnTo>
                  <a:cubicBezTo>
                    <a:pt x="4196" y="0"/>
                    <a:pt x="4149" y="12"/>
                    <a:pt x="4128" y="48"/>
                  </a:cubicBezTo>
                  <a:cubicBezTo>
                    <a:pt x="4107" y="84"/>
                    <a:pt x="4119" y="131"/>
                    <a:pt x="4156" y="152"/>
                  </a:cubicBezTo>
                  <a:lnTo>
                    <a:pt x="4612" y="418"/>
                  </a:lnTo>
                  <a:lnTo>
                    <a:pt x="4612" y="287"/>
                  </a:lnTo>
                  <a:lnTo>
                    <a:pt x="4156" y="553"/>
                  </a:lnTo>
                  <a:cubicBezTo>
                    <a:pt x="4119" y="574"/>
                    <a:pt x="4107" y="621"/>
                    <a:pt x="4128" y="657"/>
                  </a:cubicBezTo>
                  <a:cubicBezTo>
                    <a:pt x="4149" y="693"/>
                    <a:pt x="4196" y="705"/>
                    <a:pt x="4232" y="684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11" name="Google Shape;411;p14"/>
            <p:cNvSpPr/>
            <p:nvPr/>
          </p:nvSpPr>
          <p:spPr>
            <a:xfrm>
              <a:off x="4354" y="2198"/>
              <a:ext cx="171" cy="29"/>
            </a:xfrm>
            <a:custGeom>
              <a:avLst/>
              <a:gdLst/>
              <a:ahLst/>
              <a:cxnLst/>
              <a:rect l="l" t="t" r="r" b="b"/>
              <a:pathLst>
                <a:path w="4049" h="706" extrusionOk="0">
                  <a:moveTo>
                    <a:pt x="0" y="430"/>
                  </a:moveTo>
                  <a:lnTo>
                    <a:pt x="3899" y="429"/>
                  </a:lnTo>
                  <a:lnTo>
                    <a:pt x="3898" y="277"/>
                  </a:lnTo>
                  <a:lnTo>
                    <a:pt x="0" y="278"/>
                  </a:lnTo>
                  <a:lnTo>
                    <a:pt x="0" y="430"/>
                  </a:lnTo>
                  <a:close/>
                  <a:moveTo>
                    <a:pt x="3481" y="684"/>
                  </a:moveTo>
                  <a:lnTo>
                    <a:pt x="4049" y="352"/>
                  </a:lnTo>
                  <a:lnTo>
                    <a:pt x="3481" y="21"/>
                  </a:lnTo>
                  <a:cubicBezTo>
                    <a:pt x="3444" y="0"/>
                    <a:pt x="3398" y="12"/>
                    <a:pt x="3377" y="48"/>
                  </a:cubicBezTo>
                  <a:cubicBezTo>
                    <a:pt x="3356" y="85"/>
                    <a:pt x="3368" y="131"/>
                    <a:pt x="3404" y="152"/>
                  </a:cubicBezTo>
                  <a:lnTo>
                    <a:pt x="3860" y="418"/>
                  </a:lnTo>
                  <a:lnTo>
                    <a:pt x="3860" y="287"/>
                  </a:lnTo>
                  <a:lnTo>
                    <a:pt x="3404" y="553"/>
                  </a:lnTo>
                  <a:cubicBezTo>
                    <a:pt x="3368" y="574"/>
                    <a:pt x="3356" y="621"/>
                    <a:pt x="3377" y="657"/>
                  </a:cubicBezTo>
                  <a:cubicBezTo>
                    <a:pt x="3398" y="693"/>
                    <a:pt x="3445" y="706"/>
                    <a:pt x="3481" y="684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12" name="Google Shape;412;p14"/>
            <p:cNvSpPr/>
            <p:nvPr/>
          </p:nvSpPr>
          <p:spPr>
            <a:xfrm>
              <a:off x="4356" y="2248"/>
              <a:ext cx="169" cy="30"/>
            </a:xfrm>
            <a:custGeom>
              <a:avLst/>
              <a:gdLst/>
              <a:ahLst/>
              <a:cxnLst/>
              <a:rect l="l" t="t" r="r" b="b"/>
              <a:pathLst>
                <a:path w="3989" h="705" extrusionOk="0">
                  <a:moveTo>
                    <a:pt x="1" y="440"/>
                  </a:moveTo>
                  <a:lnTo>
                    <a:pt x="3838" y="427"/>
                  </a:lnTo>
                  <a:lnTo>
                    <a:pt x="3838" y="275"/>
                  </a:lnTo>
                  <a:lnTo>
                    <a:pt x="0" y="288"/>
                  </a:lnTo>
                  <a:lnTo>
                    <a:pt x="1" y="440"/>
                  </a:lnTo>
                  <a:close/>
                  <a:moveTo>
                    <a:pt x="3421" y="684"/>
                  </a:moveTo>
                  <a:lnTo>
                    <a:pt x="3989" y="350"/>
                  </a:lnTo>
                  <a:lnTo>
                    <a:pt x="3419" y="21"/>
                  </a:lnTo>
                  <a:cubicBezTo>
                    <a:pt x="3383" y="0"/>
                    <a:pt x="3336" y="12"/>
                    <a:pt x="3315" y="49"/>
                  </a:cubicBezTo>
                  <a:cubicBezTo>
                    <a:pt x="3294" y="85"/>
                    <a:pt x="3307" y="131"/>
                    <a:pt x="3343" y="152"/>
                  </a:cubicBezTo>
                  <a:lnTo>
                    <a:pt x="3800" y="417"/>
                  </a:lnTo>
                  <a:lnTo>
                    <a:pt x="3799" y="285"/>
                  </a:lnTo>
                  <a:lnTo>
                    <a:pt x="3344" y="553"/>
                  </a:lnTo>
                  <a:cubicBezTo>
                    <a:pt x="3308" y="574"/>
                    <a:pt x="3296" y="621"/>
                    <a:pt x="3317" y="657"/>
                  </a:cubicBezTo>
                  <a:cubicBezTo>
                    <a:pt x="3339" y="693"/>
                    <a:pt x="3385" y="705"/>
                    <a:pt x="3421" y="684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13" name="Google Shape;413;p14"/>
            <p:cNvSpPr/>
            <p:nvPr/>
          </p:nvSpPr>
          <p:spPr>
            <a:xfrm>
              <a:off x="4354" y="2401"/>
              <a:ext cx="137" cy="30"/>
            </a:xfrm>
            <a:custGeom>
              <a:avLst/>
              <a:gdLst/>
              <a:ahLst/>
              <a:cxnLst/>
              <a:rect l="l" t="t" r="r" b="b"/>
              <a:pathLst>
                <a:path w="6500" h="1411" extrusionOk="0">
                  <a:moveTo>
                    <a:pt x="5" y="939"/>
                  </a:moveTo>
                  <a:lnTo>
                    <a:pt x="6201" y="843"/>
                  </a:lnTo>
                  <a:lnTo>
                    <a:pt x="6196" y="539"/>
                  </a:lnTo>
                  <a:lnTo>
                    <a:pt x="0" y="635"/>
                  </a:lnTo>
                  <a:lnTo>
                    <a:pt x="5" y="939"/>
                  </a:lnTo>
                  <a:close/>
                  <a:moveTo>
                    <a:pt x="5373" y="1367"/>
                  </a:moveTo>
                  <a:lnTo>
                    <a:pt x="6500" y="686"/>
                  </a:lnTo>
                  <a:lnTo>
                    <a:pt x="5353" y="41"/>
                  </a:lnTo>
                  <a:cubicBezTo>
                    <a:pt x="5280" y="0"/>
                    <a:pt x="5187" y="26"/>
                    <a:pt x="5146" y="99"/>
                  </a:cubicBezTo>
                  <a:cubicBezTo>
                    <a:pt x="5105" y="172"/>
                    <a:pt x="5131" y="265"/>
                    <a:pt x="5204" y="306"/>
                  </a:cubicBezTo>
                  <a:lnTo>
                    <a:pt x="6124" y="824"/>
                  </a:lnTo>
                  <a:lnTo>
                    <a:pt x="6120" y="561"/>
                  </a:lnTo>
                  <a:lnTo>
                    <a:pt x="5216" y="1107"/>
                  </a:lnTo>
                  <a:cubicBezTo>
                    <a:pt x="5144" y="1151"/>
                    <a:pt x="5121" y="1244"/>
                    <a:pt x="5165" y="1316"/>
                  </a:cubicBezTo>
                  <a:cubicBezTo>
                    <a:pt x="5208" y="1388"/>
                    <a:pt x="5302" y="1411"/>
                    <a:pt x="5373" y="1367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14" name="Google Shape;414;p14"/>
            <p:cNvSpPr/>
            <p:nvPr/>
          </p:nvSpPr>
          <p:spPr>
            <a:xfrm>
              <a:off x="4453" y="1898"/>
              <a:ext cx="1184" cy="230"/>
            </a:xfrm>
            <a:custGeom>
              <a:avLst/>
              <a:gdLst/>
              <a:ahLst/>
              <a:cxnLst/>
              <a:rect l="l" t="t" r="r" b="b"/>
              <a:pathLst>
                <a:path w="1184" h="230" extrusionOk="0">
                  <a:moveTo>
                    <a:pt x="1156" y="230"/>
                  </a:moveTo>
                  <a:lnTo>
                    <a:pt x="1184" y="230"/>
                  </a:lnTo>
                  <a:lnTo>
                    <a:pt x="1184" y="0"/>
                  </a:lnTo>
                  <a:lnTo>
                    <a:pt x="0" y="0"/>
                  </a:lnTo>
                </a:path>
              </a:pathLst>
            </a:custGeom>
            <a:noFill/>
            <a:ln w="11100" cap="flat" cmpd="sng">
              <a:solidFill>
                <a:srgbClr val="E4DDD2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15" name="Google Shape;415;p14"/>
            <p:cNvSpPr/>
            <p:nvPr/>
          </p:nvSpPr>
          <p:spPr>
            <a:xfrm>
              <a:off x="4454" y="1899"/>
              <a:ext cx="71" cy="203"/>
            </a:xfrm>
            <a:custGeom>
              <a:avLst/>
              <a:gdLst/>
              <a:ahLst/>
              <a:cxnLst/>
              <a:rect l="l" t="t" r="r" b="b"/>
              <a:pathLst>
                <a:path w="1677" h="4801" extrusionOk="0">
                  <a:moveTo>
                    <a:pt x="0" y="0"/>
                  </a:moveTo>
                  <a:lnTo>
                    <a:pt x="0" y="4489"/>
                  </a:lnTo>
                  <a:lnTo>
                    <a:pt x="1526" y="4489"/>
                  </a:lnTo>
                  <a:lnTo>
                    <a:pt x="1526" y="4337"/>
                  </a:lnTo>
                  <a:lnTo>
                    <a:pt x="76" y="4337"/>
                  </a:lnTo>
                  <a:lnTo>
                    <a:pt x="152" y="4413"/>
                  </a:lnTo>
                  <a:lnTo>
                    <a:pt x="152" y="0"/>
                  </a:lnTo>
                  <a:lnTo>
                    <a:pt x="0" y="0"/>
                  </a:lnTo>
                  <a:close/>
                  <a:moveTo>
                    <a:pt x="1137" y="4777"/>
                  </a:moveTo>
                  <a:lnTo>
                    <a:pt x="1677" y="4400"/>
                  </a:lnTo>
                  <a:lnTo>
                    <a:pt x="1083" y="4116"/>
                  </a:lnTo>
                  <a:cubicBezTo>
                    <a:pt x="1046" y="4097"/>
                    <a:pt x="1000" y="4113"/>
                    <a:pt x="982" y="4151"/>
                  </a:cubicBezTo>
                  <a:cubicBezTo>
                    <a:pt x="964" y="4189"/>
                    <a:pt x="980" y="4234"/>
                    <a:pt x="1018" y="4253"/>
                  </a:cubicBezTo>
                  <a:lnTo>
                    <a:pt x="1494" y="4481"/>
                  </a:lnTo>
                  <a:lnTo>
                    <a:pt x="1483" y="4350"/>
                  </a:lnTo>
                  <a:lnTo>
                    <a:pt x="1050" y="4652"/>
                  </a:lnTo>
                  <a:cubicBezTo>
                    <a:pt x="1015" y="4676"/>
                    <a:pt x="1007" y="4723"/>
                    <a:pt x="1031" y="4758"/>
                  </a:cubicBezTo>
                  <a:cubicBezTo>
                    <a:pt x="1055" y="4792"/>
                    <a:pt x="1102" y="4801"/>
                    <a:pt x="1137" y="4777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16" name="Google Shape;416;p14"/>
            <p:cNvSpPr/>
            <p:nvPr/>
          </p:nvSpPr>
          <p:spPr>
            <a:xfrm>
              <a:off x="5033" y="2206"/>
              <a:ext cx="83" cy="30"/>
            </a:xfrm>
            <a:custGeom>
              <a:avLst/>
              <a:gdLst/>
              <a:ahLst/>
              <a:cxnLst/>
              <a:rect l="l" t="t" r="r" b="b"/>
              <a:pathLst>
                <a:path w="1946" h="706" extrusionOk="0">
                  <a:moveTo>
                    <a:pt x="1" y="438"/>
                  </a:moveTo>
                  <a:lnTo>
                    <a:pt x="1796" y="426"/>
                  </a:lnTo>
                  <a:lnTo>
                    <a:pt x="1795" y="274"/>
                  </a:lnTo>
                  <a:lnTo>
                    <a:pt x="0" y="286"/>
                  </a:lnTo>
                  <a:lnTo>
                    <a:pt x="1" y="438"/>
                  </a:lnTo>
                  <a:close/>
                  <a:moveTo>
                    <a:pt x="1380" y="685"/>
                  </a:moveTo>
                  <a:lnTo>
                    <a:pt x="1946" y="349"/>
                  </a:lnTo>
                  <a:lnTo>
                    <a:pt x="1376" y="21"/>
                  </a:lnTo>
                  <a:cubicBezTo>
                    <a:pt x="1339" y="0"/>
                    <a:pt x="1293" y="13"/>
                    <a:pt x="1272" y="49"/>
                  </a:cubicBezTo>
                  <a:cubicBezTo>
                    <a:pt x="1251" y="86"/>
                    <a:pt x="1264" y="132"/>
                    <a:pt x="1300" y="153"/>
                  </a:cubicBezTo>
                  <a:lnTo>
                    <a:pt x="1758" y="416"/>
                  </a:lnTo>
                  <a:lnTo>
                    <a:pt x="1757" y="285"/>
                  </a:lnTo>
                  <a:lnTo>
                    <a:pt x="1302" y="554"/>
                  </a:lnTo>
                  <a:cubicBezTo>
                    <a:pt x="1266" y="575"/>
                    <a:pt x="1254" y="622"/>
                    <a:pt x="1276" y="658"/>
                  </a:cubicBezTo>
                  <a:cubicBezTo>
                    <a:pt x="1297" y="694"/>
                    <a:pt x="1344" y="706"/>
                    <a:pt x="1380" y="685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17" name="Google Shape;417;p14"/>
            <p:cNvSpPr/>
            <p:nvPr/>
          </p:nvSpPr>
          <p:spPr>
            <a:xfrm>
              <a:off x="4915" y="2214"/>
              <a:ext cx="355" cy="102"/>
            </a:xfrm>
            <a:custGeom>
              <a:avLst/>
              <a:gdLst/>
              <a:ahLst/>
              <a:cxnLst/>
              <a:rect l="l" t="t" r="r" b="b"/>
              <a:pathLst>
                <a:path w="4201" h="1214" extrusionOk="0">
                  <a:moveTo>
                    <a:pt x="0" y="1214"/>
                  </a:moveTo>
                  <a:lnTo>
                    <a:pt x="3654" y="1214"/>
                  </a:lnTo>
                  <a:lnTo>
                    <a:pt x="3654" y="176"/>
                  </a:lnTo>
                  <a:lnTo>
                    <a:pt x="3616" y="214"/>
                  </a:lnTo>
                  <a:lnTo>
                    <a:pt x="4125" y="214"/>
                  </a:lnTo>
                  <a:lnTo>
                    <a:pt x="4125" y="138"/>
                  </a:lnTo>
                  <a:lnTo>
                    <a:pt x="3578" y="138"/>
                  </a:lnTo>
                  <a:lnTo>
                    <a:pt x="3578" y="1176"/>
                  </a:lnTo>
                  <a:lnTo>
                    <a:pt x="3616" y="1138"/>
                  </a:lnTo>
                  <a:lnTo>
                    <a:pt x="0" y="1138"/>
                  </a:lnTo>
                  <a:lnTo>
                    <a:pt x="0" y="1214"/>
                  </a:lnTo>
                  <a:close/>
                  <a:moveTo>
                    <a:pt x="3916" y="342"/>
                  </a:moveTo>
                  <a:lnTo>
                    <a:pt x="4201" y="176"/>
                  </a:lnTo>
                  <a:lnTo>
                    <a:pt x="3916" y="11"/>
                  </a:lnTo>
                  <a:cubicBezTo>
                    <a:pt x="3898" y="0"/>
                    <a:pt x="3875" y="6"/>
                    <a:pt x="3864" y="24"/>
                  </a:cubicBezTo>
                  <a:cubicBezTo>
                    <a:pt x="3854" y="42"/>
                    <a:pt x="3860" y="66"/>
                    <a:pt x="3878" y="76"/>
                  </a:cubicBezTo>
                  <a:lnTo>
                    <a:pt x="4106" y="209"/>
                  </a:lnTo>
                  <a:lnTo>
                    <a:pt x="4106" y="144"/>
                  </a:lnTo>
                  <a:lnTo>
                    <a:pt x="3878" y="277"/>
                  </a:lnTo>
                  <a:cubicBezTo>
                    <a:pt x="3860" y="287"/>
                    <a:pt x="3854" y="310"/>
                    <a:pt x="3864" y="329"/>
                  </a:cubicBezTo>
                  <a:cubicBezTo>
                    <a:pt x="3875" y="347"/>
                    <a:pt x="3898" y="353"/>
                    <a:pt x="3916" y="342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4376" y="2105"/>
              <a:ext cx="47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 err="1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inst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19" name="Google Shape;419;p14"/>
            <p:cNvSpPr/>
            <p:nvPr/>
          </p:nvSpPr>
          <p:spPr>
            <a:xfrm>
              <a:off x="4423" y="2105"/>
              <a:ext cx="75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[11:7]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20" name="Google Shape;420;p14"/>
            <p:cNvSpPr/>
            <p:nvPr/>
          </p:nvSpPr>
          <p:spPr>
            <a:xfrm>
              <a:off x="4373" y="2169"/>
              <a:ext cx="47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 err="1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inst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21" name="Google Shape;421;p14"/>
            <p:cNvSpPr/>
            <p:nvPr/>
          </p:nvSpPr>
          <p:spPr>
            <a:xfrm>
              <a:off x="4419" y="2169"/>
              <a:ext cx="91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[19:15]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22" name="Google Shape;422;p14"/>
            <p:cNvSpPr/>
            <p:nvPr/>
          </p:nvSpPr>
          <p:spPr>
            <a:xfrm>
              <a:off x="4373" y="2220"/>
              <a:ext cx="47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 err="1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inst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23" name="Google Shape;423;p14"/>
            <p:cNvSpPr/>
            <p:nvPr/>
          </p:nvSpPr>
          <p:spPr>
            <a:xfrm>
              <a:off x="4419" y="2220"/>
              <a:ext cx="91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[24:20]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24" name="Google Shape;424;p14"/>
            <p:cNvSpPr/>
            <p:nvPr/>
          </p:nvSpPr>
          <p:spPr>
            <a:xfrm>
              <a:off x="4361" y="2362"/>
              <a:ext cx="47" cy="37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 err="1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inst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25" name="Google Shape;425;p14"/>
            <p:cNvSpPr/>
            <p:nvPr/>
          </p:nvSpPr>
          <p:spPr>
            <a:xfrm>
              <a:off x="4407" y="2362"/>
              <a:ext cx="75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[31:7]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26" name="Google Shape;426;p14"/>
            <p:cNvSpPr/>
            <p:nvPr/>
          </p:nvSpPr>
          <p:spPr>
            <a:xfrm>
              <a:off x="4912" y="2170"/>
              <a:ext cx="87" cy="147"/>
            </a:xfrm>
            <a:custGeom>
              <a:avLst/>
              <a:gdLst/>
              <a:ahLst/>
              <a:cxnLst/>
              <a:rect l="l" t="t" r="r" b="b"/>
              <a:pathLst>
                <a:path w="2060" h="3475" extrusionOk="0">
                  <a:moveTo>
                    <a:pt x="0" y="3475"/>
                  </a:moveTo>
                  <a:lnTo>
                    <a:pt x="0" y="318"/>
                  </a:lnTo>
                  <a:lnTo>
                    <a:pt x="1910" y="318"/>
                  </a:lnTo>
                  <a:lnTo>
                    <a:pt x="1910" y="470"/>
                  </a:lnTo>
                  <a:lnTo>
                    <a:pt x="76" y="470"/>
                  </a:lnTo>
                  <a:lnTo>
                    <a:pt x="152" y="394"/>
                  </a:lnTo>
                  <a:lnTo>
                    <a:pt x="152" y="3475"/>
                  </a:lnTo>
                  <a:lnTo>
                    <a:pt x="0" y="3475"/>
                  </a:lnTo>
                  <a:close/>
                  <a:moveTo>
                    <a:pt x="1525" y="25"/>
                  </a:moveTo>
                  <a:lnTo>
                    <a:pt x="2060" y="409"/>
                  </a:lnTo>
                  <a:lnTo>
                    <a:pt x="1463" y="685"/>
                  </a:lnTo>
                  <a:cubicBezTo>
                    <a:pt x="1425" y="703"/>
                    <a:pt x="1380" y="686"/>
                    <a:pt x="1362" y="648"/>
                  </a:cubicBezTo>
                  <a:cubicBezTo>
                    <a:pt x="1344" y="610"/>
                    <a:pt x="1361" y="565"/>
                    <a:pt x="1399" y="547"/>
                  </a:cubicBezTo>
                  <a:lnTo>
                    <a:pt x="1878" y="325"/>
                  </a:lnTo>
                  <a:lnTo>
                    <a:pt x="1866" y="456"/>
                  </a:lnTo>
                  <a:lnTo>
                    <a:pt x="1437" y="148"/>
                  </a:lnTo>
                  <a:cubicBezTo>
                    <a:pt x="1403" y="124"/>
                    <a:pt x="1395" y="76"/>
                    <a:pt x="1419" y="42"/>
                  </a:cubicBezTo>
                  <a:cubicBezTo>
                    <a:pt x="1444" y="8"/>
                    <a:pt x="1491" y="0"/>
                    <a:pt x="1525" y="25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27" name="Google Shape;427;p14"/>
            <p:cNvSpPr/>
            <p:nvPr/>
          </p:nvSpPr>
          <p:spPr>
            <a:xfrm>
              <a:off x="5546" y="1980"/>
              <a:ext cx="62" cy="37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pc+4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28" name="Google Shape;428;p14"/>
            <p:cNvSpPr/>
            <p:nvPr/>
          </p:nvSpPr>
          <p:spPr>
            <a:xfrm>
              <a:off x="5473" y="2011"/>
              <a:ext cx="38" cy="37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 err="1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alu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29" name="Google Shape;429;p14"/>
            <p:cNvSpPr/>
            <p:nvPr/>
          </p:nvSpPr>
          <p:spPr>
            <a:xfrm>
              <a:off x="5497" y="2189"/>
              <a:ext cx="67" cy="37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mem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30" name="Google Shape;430;p14"/>
            <p:cNvSpPr/>
            <p:nvPr/>
          </p:nvSpPr>
          <p:spPr>
            <a:xfrm>
              <a:off x="5620" y="2129"/>
              <a:ext cx="39" cy="37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 err="1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wb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31" name="Google Shape;431;p14"/>
            <p:cNvSpPr/>
            <p:nvPr/>
          </p:nvSpPr>
          <p:spPr>
            <a:xfrm>
              <a:off x="3893" y="2077"/>
              <a:ext cx="38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 err="1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alu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32" name="Google Shape;432;p14"/>
            <p:cNvSpPr/>
            <p:nvPr/>
          </p:nvSpPr>
          <p:spPr>
            <a:xfrm>
              <a:off x="3868" y="2142"/>
              <a:ext cx="62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pc+4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33" name="Google Shape;433;p14"/>
            <p:cNvSpPr/>
            <p:nvPr/>
          </p:nvSpPr>
          <p:spPr>
            <a:xfrm>
              <a:off x="4893" y="2066"/>
              <a:ext cx="47" cy="37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Reg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34" name="Google Shape;434;p14"/>
            <p:cNvSpPr/>
            <p:nvPr/>
          </p:nvSpPr>
          <p:spPr>
            <a:xfrm>
              <a:off x="4940" y="2066"/>
              <a:ext cx="59" cy="37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[rs1]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35" name="Google Shape;435;p14"/>
            <p:cNvSpPr/>
            <p:nvPr/>
          </p:nvSpPr>
          <p:spPr>
            <a:xfrm>
              <a:off x="4911" y="1997"/>
              <a:ext cx="30" cy="37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pc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36" name="Google Shape;436;p14"/>
            <p:cNvSpPr/>
            <p:nvPr/>
          </p:nvSpPr>
          <p:spPr>
            <a:xfrm>
              <a:off x="4656" y="2379"/>
              <a:ext cx="58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 err="1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imm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37" name="Google Shape;437;p14"/>
            <p:cNvSpPr/>
            <p:nvPr/>
          </p:nvSpPr>
          <p:spPr>
            <a:xfrm>
              <a:off x="4714" y="2379"/>
              <a:ext cx="75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[31:0]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38" name="Google Shape;438;p14"/>
            <p:cNvSpPr/>
            <p:nvPr/>
          </p:nvSpPr>
          <p:spPr>
            <a:xfrm>
              <a:off x="4890" y="2134"/>
              <a:ext cx="47" cy="37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Reg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39" name="Google Shape;439;p14"/>
            <p:cNvSpPr/>
            <p:nvPr/>
          </p:nvSpPr>
          <p:spPr>
            <a:xfrm>
              <a:off x="4937" y="2134"/>
              <a:ext cx="59" cy="37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[rs2]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  <p:sp>
          <p:nvSpPr>
            <p:cNvPr id="440" name="Google Shape;440;p14"/>
            <p:cNvSpPr/>
            <p:nvPr/>
          </p:nvSpPr>
          <p:spPr>
            <a:xfrm>
              <a:off x="4611" y="2223"/>
              <a:ext cx="388" cy="202"/>
            </a:xfrm>
            <a:custGeom>
              <a:avLst/>
              <a:gdLst/>
              <a:ahLst/>
              <a:cxnLst/>
              <a:rect l="l" t="t" r="r" b="b"/>
              <a:pathLst>
                <a:path w="9167" h="4763" extrusionOk="0">
                  <a:moveTo>
                    <a:pt x="0" y="4763"/>
                  </a:moveTo>
                  <a:lnTo>
                    <a:pt x="7725" y="4763"/>
                  </a:lnTo>
                  <a:lnTo>
                    <a:pt x="7725" y="352"/>
                  </a:lnTo>
                  <a:lnTo>
                    <a:pt x="7649" y="428"/>
                  </a:lnTo>
                  <a:lnTo>
                    <a:pt x="9017" y="428"/>
                  </a:lnTo>
                  <a:lnTo>
                    <a:pt x="9017" y="276"/>
                  </a:lnTo>
                  <a:lnTo>
                    <a:pt x="7573" y="276"/>
                  </a:lnTo>
                  <a:lnTo>
                    <a:pt x="7573" y="4687"/>
                  </a:lnTo>
                  <a:lnTo>
                    <a:pt x="7649" y="4611"/>
                  </a:lnTo>
                  <a:lnTo>
                    <a:pt x="0" y="4611"/>
                  </a:lnTo>
                  <a:lnTo>
                    <a:pt x="0" y="4763"/>
                  </a:lnTo>
                  <a:close/>
                  <a:moveTo>
                    <a:pt x="8599" y="684"/>
                  </a:moveTo>
                  <a:lnTo>
                    <a:pt x="9167" y="352"/>
                  </a:lnTo>
                  <a:lnTo>
                    <a:pt x="8599" y="21"/>
                  </a:lnTo>
                  <a:cubicBezTo>
                    <a:pt x="8563" y="0"/>
                    <a:pt x="8516" y="12"/>
                    <a:pt x="8495" y="48"/>
                  </a:cubicBezTo>
                  <a:cubicBezTo>
                    <a:pt x="8474" y="84"/>
                    <a:pt x="8486" y="131"/>
                    <a:pt x="8522" y="152"/>
                  </a:cubicBezTo>
                  <a:lnTo>
                    <a:pt x="8978" y="418"/>
                  </a:lnTo>
                  <a:lnTo>
                    <a:pt x="8978" y="287"/>
                  </a:lnTo>
                  <a:lnTo>
                    <a:pt x="8522" y="553"/>
                  </a:lnTo>
                  <a:cubicBezTo>
                    <a:pt x="8486" y="574"/>
                    <a:pt x="8474" y="621"/>
                    <a:pt x="8495" y="657"/>
                  </a:cubicBezTo>
                  <a:cubicBezTo>
                    <a:pt x="8516" y="693"/>
                    <a:pt x="8563" y="705"/>
                    <a:pt x="8599" y="684"/>
                  </a:cubicBezTo>
                  <a:close/>
                </a:path>
              </a:pathLst>
            </a:custGeom>
            <a:solidFill>
              <a:srgbClr val="767171"/>
            </a:solidFill>
            <a:ln w="9525" cap="flat" cmpd="sng">
              <a:solidFill>
                <a:srgbClr val="E4DD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60933" rIns="121900" bIns="60933" anchor="t" anchorCtr="0">
              <a:noAutofit/>
            </a:bodyPr>
            <a:lstStyle/>
            <a:p>
              <a:endParaRPr sz="30499">
                <a:solidFill>
                  <a:srgbClr val="E4DDD2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41" name="Google Shape;441;p14"/>
            <p:cNvSpPr/>
            <p:nvPr/>
          </p:nvSpPr>
          <p:spPr>
            <a:xfrm>
              <a:off x="4469" y="2034"/>
              <a:ext cx="39" cy="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>
                <a:buClr>
                  <a:srgbClr val="E4DDD2"/>
                </a:buClr>
                <a:buSzPts val="400"/>
              </a:pPr>
              <a:r>
                <a:rPr lang="en-US" sz="533" dirty="0" err="1">
                  <a:solidFill>
                    <a:srgbClr val="E4DDD2"/>
                  </a:solidFill>
                  <a:latin typeface="Calibri"/>
                  <a:ea typeface="Calibri"/>
                  <a:cs typeface="Calibri"/>
                  <a:sym typeface="Calibri"/>
                </a:rPr>
                <a:t>wb</a:t>
              </a:r>
              <a:endParaRPr sz="2400" dirty="0">
                <a:solidFill>
                  <a:srgbClr val="E4DDD2"/>
                </a:solidFill>
                <a:latin typeface="18 VAG Rounded Light   02390" pitchFamily="2" charset="0"/>
                <a:sym typeface="Arial"/>
              </a:endParaRPr>
            </a:p>
          </p:txBody>
        </p:sp>
      </p:grpSp>
      <p:sp>
        <p:nvSpPr>
          <p:cNvPr id="442" name="Google Shape;442;p14"/>
          <p:cNvSpPr/>
          <p:nvPr/>
        </p:nvSpPr>
        <p:spPr>
          <a:xfrm>
            <a:off x="3067026" y="1803401"/>
            <a:ext cx="60959" cy="60959"/>
          </a:xfrm>
          <a:prstGeom prst="rect">
            <a:avLst/>
          </a:prstGeom>
          <a:gradFill>
            <a:gsLst>
              <a:gs pos="0">
                <a:srgbClr val="D6F0BB"/>
              </a:gs>
              <a:gs pos="25000">
                <a:srgbClr val="AED57D"/>
              </a:gs>
              <a:gs pos="40000">
                <a:srgbClr val="A5D26A"/>
              </a:gs>
              <a:gs pos="50000">
                <a:srgbClr val="A4D167"/>
              </a:gs>
              <a:gs pos="60000">
                <a:srgbClr val="A5D26A"/>
              </a:gs>
              <a:gs pos="75000">
                <a:srgbClr val="B0D97E"/>
              </a:gs>
              <a:gs pos="100000">
                <a:srgbClr val="D5F2B9"/>
              </a:gs>
            </a:gsLst>
            <a:lin ang="5400000" scaled="0"/>
          </a:gradFill>
          <a:ln w="120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30499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3" name="Google Shape;443;p14"/>
          <p:cNvSpPr/>
          <p:nvPr/>
        </p:nvSpPr>
        <p:spPr>
          <a:xfrm>
            <a:off x="3127984" y="2781567"/>
            <a:ext cx="9014813" cy="951441"/>
          </a:xfrm>
          <a:prstGeom prst="rect">
            <a:avLst/>
          </a:prstGeom>
          <a:solidFill>
            <a:srgbClr val="0070C0">
              <a:alpha val="32549"/>
            </a:srgbClr>
          </a:solidFill>
          <a:ln w="2857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endParaRPr sz="17156" i="1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4" name="Google Shape;444;p14"/>
          <p:cNvSpPr/>
          <p:nvPr/>
        </p:nvSpPr>
        <p:spPr>
          <a:xfrm>
            <a:off x="9209720" y="1856026"/>
            <a:ext cx="2933077" cy="861720"/>
          </a:xfrm>
          <a:prstGeom prst="rect">
            <a:avLst/>
          </a:prstGeom>
          <a:solidFill>
            <a:srgbClr val="FEB515"/>
          </a:solidFill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algn="r"/>
            <a:r>
              <a:rPr lang="en-US" sz="1600" dirty="0">
                <a:latin typeface="18 VAG Rounded Light   02390" pitchFamily="2" charset="0"/>
                <a:sym typeface="Arial"/>
              </a:rPr>
              <a:t>Anything can be represented</a:t>
            </a:r>
            <a:br>
              <a:rPr lang="en-US" sz="1600" dirty="0">
                <a:latin typeface="18 VAG Rounded Light   02390" pitchFamily="2" charset="0"/>
                <a:sym typeface="Arial"/>
              </a:rPr>
            </a:br>
            <a:r>
              <a:rPr lang="en-US" sz="1600" dirty="0">
                <a:latin typeface="18 VAG Rounded Light   02390" pitchFamily="2" charset="0"/>
                <a:sym typeface="Arial"/>
              </a:rPr>
              <a:t>as a number, </a:t>
            </a:r>
            <a:br>
              <a:rPr lang="en-US" sz="1600" dirty="0">
                <a:latin typeface="18 VAG Rounded Light   02390" pitchFamily="2" charset="0"/>
                <a:sym typeface="Arial"/>
              </a:rPr>
            </a:br>
            <a:r>
              <a:rPr lang="en-US" sz="1600" dirty="0">
                <a:latin typeface="18 VAG Rounded Light   02390" pitchFamily="2" charset="0"/>
                <a:sym typeface="Arial"/>
              </a:rPr>
              <a:t>i.e., data or instructions</a:t>
            </a:r>
            <a:endParaRPr sz="1800" dirty="0">
              <a:latin typeface="18 VAG Rounded Light   0239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2CB5E3-2AB8-DC8A-AC11-D92760097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083" y="2611751"/>
            <a:ext cx="1346200" cy="31496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6977C25C-9E4F-F84C-0E6D-2DEAB743CEC6}"/>
              </a:ext>
            </a:extLst>
          </p:cNvPr>
          <p:cNvSpPr/>
          <p:nvPr/>
        </p:nvSpPr>
        <p:spPr>
          <a:xfrm>
            <a:off x="1930401" y="3282661"/>
            <a:ext cx="1022119" cy="1477971"/>
          </a:xfrm>
          <a:custGeom>
            <a:avLst/>
            <a:gdLst>
              <a:gd name="connsiteX0" fmla="*/ 0 w 749147"/>
              <a:gd name="connsiteY0" fmla="*/ 1410525 h 1421541"/>
              <a:gd name="connsiteX1" fmla="*/ 55085 w 749147"/>
              <a:gd name="connsiteY1" fmla="*/ 1421541 h 1421541"/>
              <a:gd name="connsiteX2" fmla="*/ 110169 w 749147"/>
              <a:gd name="connsiteY2" fmla="*/ 1377474 h 1421541"/>
              <a:gd name="connsiteX3" fmla="*/ 143220 w 749147"/>
              <a:gd name="connsiteY3" fmla="*/ 1355440 h 1421541"/>
              <a:gd name="connsiteX4" fmla="*/ 187287 w 749147"/>
              <a:gd name="connsiteY4" fmla="*/ 1256288 h 1421541"/>
              <a:gd name="connsiteX5" fmla="*/ 209321 w 749147"/>
              <a:gd name="connsiteY5" fmla="*/ 1190187 h 1421541"/>
              <a:gd name="connsiteX6" fmla="*/ 220338 w 749147"/>
              <a:gd name="connsiteY6" fmla="*/ 1157137 h 1421541"/>
              <a:gd name="connsiteX7" fmla="*/ 231355 w 749147"/>
              <a:gd name="connsiteY7" fmla="*/ 1113069 h 1421541"/>
              <a:gd name="connsiteX8" fmla="*/ 242372 w 749147"/>
              <a:gd name="connsiteY8" fmla="*/ 1080019 h 1421541"/>
              <a:gd name="connsiteX9" fmla="*/ 264405 w 749147"/>
              <a:gd name="connsiteY9" fmla="*/ 991884 h 1421541"/>
              <a:gd name="connsiteX10" fmla="*/ 275422 w 749147"/>
              <a:gd name="connsiteY10" fmla="*/ 947816 h 1421541"/>
              <a:gd name="connsiteX11" fmla="*/ 286439 w 749147"/>
              <a:gd name="connsiteY11" fmla="*/ 870698 h 1421541"/>
              <a:gd name="connsiteX12" fmla="*/ 297456 w 749147"/>
              <a:gd name="connsiteY12" fmla="*/ 771546 h 1421541"/>
              <a:gd name="connsiteX13" fmla="*/ 319490 w 749147"/>
              <a:gd name="connsiteY13" fmla="*/ 661378 h 1421541"/>
              <a:gd name="connsiteX14" fmla="*/ 341523 w 749147"/>
              <a:gd name="connsiteY14" fmla="*/ 540192 h 1421541"/>
              <a:gd name="connsiteX15" fmla="*/ 363557 w 749147"/>
              <a:gd name="connsiteY15" fmla="*/ 474091 h 1421541"/>
              <a:gd name="connsiteX16" fmla="*/ 374574 w 749147"/>
              <a:gd name="connsiteY16" fmla="*/ 419006 h 1421541"/>
              <a:gd name="connsiteX17" fmla="*/ 396608 w 749147"/>
              <a:gd name="connsiteY17" fmla="*/ 374939 h 1421541"/>
              <a:gd name="connsiteX18" fmla="*/ 418641 w 749147"/>
              <a:gd name="connsiteY18" fmla="*/ 297821 h 1421541"/>
              <a:gd name="connsiteX19" fmla="*/ 462709 w 749147"/>
              <a:gd name="connsiteY19" fmla="*/ 209686 h 1421541"/>
              <a:gd name="connsiteX20" fmla="*/ 484743 w 749147"/>
              <a:gd name="connsiteY20" fmla="*/ 176635 h 1421541"/>
              <a:gd name="connsiteX21" fmla="*/ 495760 w 749147"/>
              <a:gd name="connsiteY21" fmla="*/ 143585 h 1421541"/>
              <a:gd name="connsiteX22" fmla="*/ 528810 w 749147"/>
              <a:gd name="connsiteY22" fmla="*/ 110534 h 1421541"/>
              <a:gd name="connsiteX23" fmla="*/ 550844 w 749147"/>
              <a:gd name="connsiteY23" fmla="*/ 77484 h 1421541"/>
              <a:gd name="connsiteX24" fmla="*/ 683046 w 749147"/>
              <a:gd name="connsiteY24" fmla="*/ 11382 h 1421541"/>
              <a:gd name="connsiteX25" fmla="*/ 749147 w 749147"/>
              <a:gd name="connsiteY25" fmla="*/ 366 h 142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49147" h="1421541">
                <a:moveTo>
                  <a:pt x="0" y="1410525"/>
                </a:moveTo>
                <a:cubicBezTo>
                  <a:pt x="18362" y="1414197"/>
                  <a:pt x="36360" y="1421541"/>
                  <a:pt x="55085" y="1421541"/>
                </a:cubicBezTo>
                <a:cubicBezTo>
                  <a:pt x="97980" y="1421541"/>
                  <a:pt x="84790" y="1402853"/>
                  <a:pt x="110169" y="1377474"/>
                </a:cubicBezTo>
                <a:cubicBezTo>
                  <a:pt x="119532" y="1368111"/>
                  <a:pt x="132203" y="1362785"/>
                  <a:pt x="143220" y="1355440"/>
                </a:cubicBezTo>
                <a:cubicBezTo>
                  <a:pt x="178138" y="1303064"/>
                  <a:pt x="161066" y="1334953"/>
                  <a:pt x="187287" y="1256288"/>
                </a:cubicBezTo>
                <a:lnTo>
                  <a:pt x="209321" y="1190187"/>
                </a:lnTo>
                <a:cubicBezTo>
                  <a:pt x="212993" y="1179170"/>
                  <a:pt x="217522" y="1168403"/>
                  <a:pt x="220338" y="1157137"/>
                </a:cubicBezTo>
                <a:cubicBezTo>
                  <a:pt x="224010" y="1142448"/>
                  <a:pt x="227195" y="1127628"/>
                  <a:pt x="231355" y="1113069"/>
                </a:cubicBezTo>
                <a:cubicBezTo>
                  <a:pt x="234545" y="1101903"/>
                  <a:pt x="239317" y="1091222"/>
                  <a:pt x="242372" y="1080019"/>
                </a:cubicBezTo>
                <a:cubicBezTo>
                  <a:pt x="250340" y="1050804"/>
                  <a:pt x="257061" y="1021262"/>
                  <a:pt x="264405" y="991884"/>
                </a:cubicBezTo>
                <a:cubicBezTo>
                  <a:pt x="268077" y="977195"/>
                  <a:pt x="273281" y="962805"/>
                  <a:pt x="275422" y="947816"/>
                </a:cubicBezTo>
                <a:cubicBezTo>
                  <a:pt x="279094" y="922110"/>
                  <a:pt x="283218" y="896464"/>
                  <a:pt x="286439" y="870698"/>
                </a:cubicBezTo>
                <a:cubicBezTo>
                  <a:pt x="290564" y="837701"/>
                  <a:pt x="293061" y="804508"/>
                  <a:pt x="297456" y="771546"/>
                </a:cubicBezTo>
                <a:cubicBezTo>
                  <a:pt x="312557" y="658287"/>
                  <a:pt x="301974" y="748958"/>
                  <a:pt x="319490" y="661378"/>
                </a:cubicBezTo>
                <a:cubicBezTo>
                  <a:pt x="325785" y="629902"/>
                  <a:pt x="332665" y="572672"/>
                  <a:pt x="341523" y="540192"/>
                </a:cubicBezTo>
                <a:cubicBezTo>
                  <a:pt x="347634" y="517785"/>
                  <a:pt x="359002" y="496866"/>
                  <a:pt x="363557" y="474091"/>
                </a:cubicBezTo>
                <a:cubicBezTo>
                  <a:pt x="367229" y="455729"/>
                  <a:pt x="368652" y="436770"/>
                  <a:pt x="374574" y="419006"/>
                </a:cubicBezTo>
                <a:cubicBezTo>
                  <a:pt x="379767" y="403426"/>
                  <a:pt x="390841" y="390316"/>
                  <a:pt x="396608" y="374939"/>
                </a:cubicBezTo>
                <a:cubicBezTo>
                  <a:pt x="414632" y="326877"/>
                  <a:pt x="399624" y="339660"/>
                  <a:pt x="418641" y="297821"/>
                </a:cubicBezTo>
                <a:cubicBezTo>
                  <a:pt x="432233" y="267919"/>
                  <a:pt x="444489" y="237016"/>
                  <a:pt x="462709" y="209686"/>
                </a:cubicBezTo>
                <a:cubicBezTo>
                  <a:pt x="470054" y="198669"/>
                  <a:pt x="478821" y="188478"/>
                  <a:pt x="484743" y="176635"/>
                </a:cubicBezTo>
                <a:cubicBezTo>
                  <a:pt x="489936" y="166248"/>
                  <a:pt x="489319" y="153247"/>
                  <a:pt x="495760" y="143585"/>
                </a:cubicBezTo>
                <a:cubicBezTo>
                  <a:pt x="504402" y="130621"/>
                  <a:pt x="518836" y="122503"/>
                  <a:pt x="528810" y="110534"/>
                </a:cubicBezTo>
                <a:cubicBezTo>
                  <a:pt x="537286" y="100362"/>
                  <a:pt x="540879" y="86203"/>
                  <a:pt x="550844" y="77484"/>
                </a:cubicBezTo>
                <a:cubicBezTo>
                  <a:pt x="603414" y="31486"/>
                  <a:pt x="620639" y="32184"/>
                  <a:pt x="683046" y="11382"/>
                </a:cubicBezTo>
                <a:cubicBezTo>
                  <a:pt x="726545" y="-3117"/>
                  <a:pt x="704487" y="366"/>
                  <a:pt x="749147" y="366"/>
                </a:cubicBezTo>
              </a:path>
            </a:pathLst>
          </a:custGeom>
          <a:noFill/>
          <a:ln w="2857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780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24497-DA85-7AC7-18BE-671FD428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CS History: ENIAC (UPenn, 1946)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3A71B-8B4F-4ECB-5192-5D5586D27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000" y="916710"/>
            <a:ext cx="3924300" cy="5287965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First Electronic General-Purpose Computer</a:t>
            </a:r>
          </a:p>
          <a:p>
            <a:r>
              <a:rPr lang="en-US" sz="2800" dirty="0"/>
              <a:t>Blazingly fast!</a:t>
            </a:r>
          </a:p>
          <a:p>
            <a:pPr lvl="1"/>
            <a:r>
              <a:rPr lang="en-US" sz="2400" dirty="0"/>
              <a:t>Multiply 10 x 10 decimal digits</a:t>
            </a:r>
            <a:br>
              <a:rPr lang="en-US" sz="2400" dirty="0"/>
            </a:br>
            <a:r>
              <a:rPr lang="en-US" sz="2400" dirty="0"/>
              <a:t>in 2.8 </a:t>
            </a:r>
            <a:r>
              <a:rPr lang="en-US" sz="2400" dirty="0" err="1"/>
              <a:t>ms</a:t>
            </a:r>
            <a:endParaRPr lang="en-US" sz="2400" dirty="0"/>
          </a:p>
          <a:p>
            <a:r>
              <a:rPr lang="en-US" sz="2800" dirty="0"/>
              <a:t>…but needed 2-3 days to set up new program.</a:t>
            </a:r>
          </a:p>
          <a:p>
            <a:pPr lvl="1"/>
            <a:r>
              <a:rPr lang="en-US" sz="2400" dirty="0"/>
              <a:t>Programming meant patch cords and switches</a:t>
            </a:r>
          </a:p>
        </p:txBody>
      </p:sp>
      <p:pic>
        <p:nvPicPr>
          <p:cNvPr id="5" name="Google Shape;284;p3" descr="Eniac.jpg">
            <a:extLst>
              <a:ext uri="{FF2B5EF4-FFF2-40B4-BE49-F238E27FC236}">
                <a16:creationId xmlns:a16="http://schemas.microsoft.com/office/drawing/2014/main" id="{33D28A30-2708-55C4-852F-3A6F295B67CD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 t="5757" b="5756"/>
          <a:stretch/>
        </p:blipFill>
        <p:spPr>
          <a:xfrm>
            <a:off x="242707" y="1009649"/>
            <a:ext cx="7259114" cy="49085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8A806A-7D1B-C96D-6D83-9A6FC7F2BF36}"/>
              </a:ext>
            </a:extLst>
          </p:cNvPr>
          <p:cNvSpPr txBox="1"/>
          <p:nvPr/>
        </p:nvSpPr>
        <p:spPr>
          <a:xfrm>
            <a:off x="4305300" y="5911851"/>
            <a:ext cx="46189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18 VAG Rounded Light   02390" pitchFamily="2" charset="0"/>
              </a:rPr>
              <a:t>Betty Snyder, one of the six original ENIAC “computers,” i.e., programmers</a:t>
            </a:r>
          </a:p>
        </p:txBody>
      </p:sp>
    </p:spTree>
    <p:extLst>
      <p:ext uri="{BB962C8B-B14F-4D97-AF65-F5344CB8AC3E}">
        <p14:creationId xmlns:p14="http://schemas.microsoft.com/office/powerpoint/2010/main" val="2909196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409AB-1362-CD66-978B-173F8BEF4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CS History: EDSAC (Cambridge, 1949)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AD7AE-60F0-BE54-2CDD-400E6ADEA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8896" y="916710"/>
            <a:ext cx="4780397" cy="5287965"/>
          </a:xfrm>
        </p:spPr>
        <p:txBody>
          <a:bodyPr>
            <a:normAutofit/>
          </a:bodyPr>
          <a:lstStyle/>
          <a:p>
            <a:r>
              <a:rPr lang="en-US" sz="2800" dirty="0"/>
              <a:t>First General </a:t>
            </a:r>
            <a:r>
              <a:rPr lang="en-US" sz="2800" b="0" dirty="0">
                <a:solidFill>
                  <a:schemeClr val="accent4"/>
                </a:solidFill>
                <a:latin typeface="18 VAG Rounded Light   02390" pitchFamily="2" charset="0"/>
              </a:rPr>
              <a:t>Stored-Program</a:t>
            </a:r>
            <a:r>
              <a:rPr lang="en-US" sz="2800" dirty="0"/>
              <a:t> Electronic Computer</a:t>
            </a:r>
          </a:p>
          <a:p>
            <a:r>
              <a:rPr lang="en-US" sz="2800" dirty="0"/>
              <a:t>17-bit words (35-bit double word), binary 2’s complement</a:t>
            </a:r>
          </a:p>
          <a:p>
            <a:r>
              <a:rPr lang="en-US" sz="2800" dirty="0"/>
              <a:t>Memory: 512 words</a:t>
            </a:r>
          </a:p>
          <a:p>
            <a:r>
              <a:rPr lang="en-US" sz="2800" dirty="0"/>
              <a:t>Multiplication: 6ms</a:t>
            </a:r>
          </a:p>
          <a:p>
            <a:r>
              <a:rPr lang="en-US" sz="2800" dirty="0"/>
              <a:t>Subroutines</a:t>
            </a:r>
          </a:p>
        </p:txBody>
      </p:sp>
      <p:pic>
        <p:nvPicPr>
          <p:cNvPr id="8" name="Google Shape;301;p5">
            <a:extLst>
              <a:ext uri="{FF2B5EF4-FFF2-40B4-BE49-F238E27FC236}">
                <a16:creationId xmlns:a16="http://schemas.microsoft.com/office/drawing/2014/main" id="{BFD801DD-F814-40A2-C447-C21B60732A87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2707" y="1009650"/>
            <a:ext cx="6798173" cy="362595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89E33B-B9E0-D0C8-9E6C-7B0DE4B7A8EE}"/>
              </a:ext>
            </a:extLst>
          </p:cNvPr>
          <p:cNvSpPr txBox="1"/>
          <p:nvPr/>
        </p:nvSpPr>
        <p:spPr>
          <a:xfrm>
            <a:off x="2944368" y="8485632"/>
            <a:ext cx="21242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accent1"/>
                </a:solidFill>
                <a:latin typeface="18 VAG Rounded Light   02390" pitchFamily="2" charset="0"/>
              </a:rPr>
              <a:t>At some point, </a:t>
            </a:r>
          </a:p>
        </p:txBody>
      </p:sp>
    </p:spTree>
    <p:extLst>
      <p:ext uri="{BB962C8B-B14F-4D97-AF65-F5344CB8AC3E}">
        <p14:creationId xmlns:p14="http://schemas.microsoft.com/office/powerpoint/2010/main" val="1699239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6D7EA-8AE8-72E7-6EB7-4B901CB0C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CS History: IBM 701 (1952)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426A7-E3B6-933A-EA8E-C4A7F6FAA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7568" y="916710"/>
            <a:ext cx="5932924" cy="5287965"/>
          </a:xfrm>
        </p:spPr>
        <p:txBody>
          <a:bodyPr>
            <a:normAutofit/>
          </a:bodyPr>
          <a:lstStyle/>
          <a:p>
            <a:r>
              <a:rPr lang="en-US" sz="2800" dirty="0"/>
              <a:t>IBM’s first commercial scientific computer</a:t>
            </a:r>
          </a:p>
          <a:p>
            <a:r>
              <a:rPr lang="en-US" sz="2800" b="0" dirty="0"/>
              <a:t>36-bit sign-magnitude words</a:t>
            </a:r>
          </a:p>
          <a:p>
            <a:r>
              <a:rPr lang="en-US" sz="2800" b="0" dirty="0"/>
              <a:t>Memory: 2048 words with vacuum tubes</a:t>
            </a:r>
          </a:p>
          <a:p>
            <a:r>
              <a:rPr lang="en-US" sz="2800" b="0" dirty="0"/>
              <a:t>Multiplication: &lt;0.5 </a:t>
            </a:r>
            <a:r>
              <a:rPr lang="en-US" sz="2800" b="0" dirty="0" err="1"/>
              <a:t>ms</a:t>
            </a:r>
            <a:endParaRPr lang="en-US" sz="2800" b="0" dirty="0"/>
          </a:p>
          <a:p>
            <a:r>
              <a:rPr lang="en-US" sz="2800" dirty="0"/>
              <a:t>Two programmer-accessible registers: Accumulator, Multiplier/Quotient</a:t>
            </a:r>
          </a:p>
          <a:p>
            <a:endParaRPr lang="en-US" sz="2800" dirty="0"/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3AD535EA-5231-486E-EF8D-A61F9DDD5A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93"/>
          <a:stretch/>
        </p:blipFill>
        <p:spPr bwMode="auto">
          <a:xfrm>
            <a:off x="288413" y="989125"/>
            <a:ext cx="5141913" cy="528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374832-C60C-3354-7F2A-1A00019B0BE8}"/>
              </a:ext>
            </a:extLst>
          </p:cNvPr>
          <p:cNvSpPr txBox="1"/>
          <p:nvPr/>
        </p:nvSpPr>
        <p:spPr>
          <a:xfrm>
            <a:off x="2740152" y="6271879"/>
            <a:ext cx="6711696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https://www.ibm.com/ibm/history/exhibits/701/701_intro.html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7506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7A9EE-A7AF-98A2-7E82-57AE622FF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199"/>
            <a:ext cx="10980603" cy="768096"/>
          </a:xfrm>
        </p:spPr>
        <p:txBody>
          <a:bodyPr>
            <a:normAutofit/>
          </a:bodyPr>
          <a:lstStyle/>
          <a:p>
            <a:r>
              <a:rPr lang="en-US" dirty="0"/>
              <a:t>History’s Big Idea: Stored Program Computer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AEC82-DCC9-945D-2666-F741679DB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3" y="916710"/>
            <a:ext cx="8474587" cy="5287965"/>
          </a:xfrm>
        </p:spPr>
        <p:txBody>
          <a:bodyPr>
            <a:noAutofit/>
          </a:bodyPr>
          <a:lstStyle/>
          <a:p>
            <a:r>
              <a:rPr lang="en-US" sz="2800" dirty="0"/>
              <a:t>Instructions are represented as bit patterns</a:t>
            </a:r>
            <a:br>
              <a:rPr lang="en-US" sz="2800" dirty="0"/>
            </a:br>
            <a:r>
              <a:rPr lang="en-US" sz="2800" dirty="0"/>
              <a:t>(i.e., numbers).</a:t>
            </a:r>
          </a:p>
          <a:p>
            <a:r>
              <a:rPr lang="en-US" sz="2800" dirty="0"/>
              <a:t>Therefore, entire programs can be stored to memory to be read or written, just like data.</a:t>
            </a:r>
          </a:p>
          <a:p>
            <a:pPr lvl="1"/>
            <a:r>
              <a:rPr lang="en-US" sz="2400" dirty="0"/>
              <a:t>This means reprogramming can happen quickly (seconds); don’t have to rewire computer (days).</a:t>
            </a:r>
          </a:p>
          <a:p>
            <a:r>
              <a:rPr lang="en-US" sz="2800" b="0" dirty="0">
                <a:solidFill>
                  <a:schemeClr val="accent4"/>
                </a:solidFill>
                <a:latin typeface="18 VAG Rounded Light   02390" pitchFamily="2" charset="0"/>
              </a:rPr>
              <a:t>Stored-Program Computer</a:t>
            </a:r>
            <a:r>
              <a:rPr lang="en-US" sz="2800" dirty="0"/>
              <a:t> AKA the “von Neumann” computer is named after the widely distributed tech report</a:t>
            </a:r>
          </a:p>
          <a:p>
            <a:pPr lvl="1"/>
            <a:r>
              <a:rPr lang="en-US" sz="2400" dirty="0"/>
              <a:t>Based on discussions of EDVAC (1944-): Eckert, Mauchly</a:t>
            </a:r>
          </a:p>
          <a:p>
            <a:pPr lvl="1"/>
            <a:r>
              <a:rPr lang="en-US" sz="2400" dirty="0"/>
              <a:t>Anticipated earlier by Turing and </a:t>
            </a:r>
            <a:r>
              <a:rPr lang="en-US" sz="2400" dirty="0" err="1"/>
              <a:t>Zuse</a:t>
            </a:r>
            <a:endParaRPr lang="en-US" sz="2400" dirty="0"/>
          </a:p>
        </p:txBody>
      </p:sp>
      <p:sp>
        <p:nvSpPr>
          <p:cNvPr id="4" name="Google Shape;294;p4">
            <a:extLst>
              <a:ext uri="{FF2B5EF4-FFF2-40B4-BE49-F238E27FC236}">
                <a16:creationId xmlns:a16="http://schemas.microsoft.com/office/drawing/2014/main" id="{41A8E9F3-F1D0-55B2-75AB-8CD26D220530}"/>
              </a:ext>
            </a:extLst>
          </p:cNvPr>
          <p:cNvSpPr/>
          <p:nvPr/>
        </p:nvSpPr>
        <p:spPr>
          <a:xfrm>
            <a:off x="7535962" y="4295024"/>
            <a:ext cx="571500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18 VAG Rounded Light   02390" pitchFamily="2" charset="0"/>
                <a:ea typeface="Helvetica Neue"/>
                <a:cs typeface="Helvetica Neue"/>
                <a:sym typeface="Helvetica Neue"/>
              </a:rPr>
              <a:t>First Draft of a Report on the EDVAC</a:t>
            </a:r>
            <a:endParaRPr sz="1400" dirty="0">
              <a:latin typeface="18 VAG Rounded Light   02390" pitchFamily="2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18 VAG Rounded Light   02390" pitchFamily="2" charset="0"/>
                <a:ea typeface="Helvetica Neue"/>
                <a:cs typeface="Helvetica Neue"/>
                <a:sym typeface="Helvetica Neue"/>
              </a:rPr>
              <a:t>By John von Neumann</a:t>
            </a:r>
            <a:endParaRPr sz="1400" dirty="0">
              <a:latin typeface="18 VAG Rounded Light   02390" pitchFamily="2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18 VAG Rounded Light   02390" pitchFamily="2" charset="0"/>
                <a:ea typeface="Helvetica Neue"/>
                <a:cs typeface="Helvetica Neue"/>
                <a:sym typeface="Helvetica Neue"/>
              </a:rPr>
              <a:t>Contract No. W–670–ORD–4926</a:t>
            </a:r>
            <a:endParaRPr sz="1400" dirty="0">
              <a:latin typeface="18 VAG Rounded Light   02390" pitchFamily="2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18 VAG Rounded Light   02390" pitchFamily="2" charset="0"/>
                <a:ea typeface="Helvetica Neue"/>
                <a:cs typeface="Helvetica Neue"/>
                <a:sym typeface="Helvetica Neue"/>
              </a:rPr>
              <a:t>Between the</a:t>
            </a:r>
            <a:endParaRPr sz="1400" dirty="0">
              <a:latin typeface="18 VAG Rounded Light   02390" pitchFamily="2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18 VAG Rounded Light   02390" pitchFamily="2" charset="0"/>
                <a:ea typeface="Helvetica Neue"/>
                <a:cs typeface="Helvetica Neue"/>
                <a:sym typeface="Helvetica Neue"/>
              </a:rPr>
              <a:t>United States Army Ordnance Department </a:t>
            </a:r>
            <a:br>
              <a:rPr lang="en-US" sz="1600" dirty="0">
                <a:solidFill>
                  <a:schemeClr val="lt1"/>
                </a:solidFill>
                <a:latin typeface="18 VAG Rounded Light   02390" pitchFamily="2" charset="0"/>
                <a:ea typeface="Helvetica Neue"/>
                <a:cs typeface="Helvetica Neue"/>
                <a:sym typeface="Helvetica Neue"/>
              </a:rPr>
            </a:br>
            <a:r>
              <a:rPr lang="en-US" sz="1600" dirty="0">
                <a:solidFill>
                  <a:schemeClr val="lt1"/>
                </a:solidFill>
                <a:latin typeface="18 VAG Rounded Light   02390" pitchFamily="2" charset="0"/>
                <a:ea typeface="Helvetica Neue"/>
                <a:cs typeface="Helvetica Neue"/>
                <a:sym typeface="Helvetica Neue"/>
              </a:rPr>
              <a:t>and the</a:t>
            </a:r>
            <a:endParaRPr sz="1400" dirty="0">
              <a:latin typeface="18 VAG Rounded Light   02390" pitchFamily="2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18 VAG Rounded Light   02390" pitchFamily="2" charset="0"/>
                <a:ea typeface="Helvetica Neue"/>
                <a:cs typeface="Helvetica Neue"/>
                <a:sym typeface="Helvetica Neue"/>
              </a:rPr>
              <a:t>University of Pennsylvania</a:t>
            </a:r>
            <a:endParaRPr sz="1400" dirty="0">
              <a:latin typeface="18 VAG Rounded Light   02390" pitchFamily="2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18 VAG Rounded Light   02390" pitchFamily="2" charset="0"/>
                <a:ea typeface="Helvetica Neue"/>
                <a:cs typeface="Helvetica Neue"/>
                <a:sym typeface="Helvetica Neue"/>
              </a:rPr>
              <a:t>Moore School of Electrical Engineering</a:t>
            </a:r>
            <a:endParaRPr sz="1400" dirty="0">
              <a:latin typeface="18 VAG Rounded Light   02390" pitchFamily="2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18 VAG Rounded Light   02390" pitchFamily="2" charset="0"/>
                <a:ea typeface="Helvetica Neue"/>
                <a:cs typeface="Helvetica Neue"/>
                <a:sym typeface="Helvetica Neue"/>
              </a:rPr>
              <a:t>University of Pennsylvania</a:t>
            </a:r>
            <a:endParaRPr sz="1400" dirty="0">
              <a:latin typeface="18 VAG Rounded Light   02390" pitchFamily="2" charset="0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18 VAG Rounded Light   02390" pitchFamily="2" charset="0"/>
                <a:ea typeface="Helvetica Neue"/>
                <a:cs typeface="Helvetica Neue"/>
                <a:sym typeface="Helvetica Neue"/>
              </a:rPr>
              <a:t>June 30, 1945</a:t>
            </a:r>
            <a:endParaRPr sz="1600" dirty="0">
              <a:solidFill>
                <a:schemeClr val="lt1"/>
              </a:solidFill>
              <a:latin typeface="18 VAG Rounded Light   02390" pitchFamily="2" charset="0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11CB37E-CFAF-F7FF-873D-90C063BC0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3771" y="982633"/>
            <a:ext cx="2396721" cy="3246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1650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A04C5-53A6-A69A-6A14-27B7BACEA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76199"/>
            <a:ext cx="10837383" cy="768096"/>
          </a:xfrm>
        </p:spPr>
        <p:txBody>
          <a:bodyPr>
            <a:normAutofit/>
          </a:bodyPr>
          <a:lstStyle/>
          <a:p>
            <a:r>
              <a:rPr lang="en-US" dirty="0"/>
              <a:t>Stored Program Computer: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45E73-853E-3CD5-19D0-0FB247108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412" y="916710"/>
            <a:ext cx="11763887" cy="5287965"/>
          </a:xfrm>
        </p:spPr>
        <p:txBody>
          <a:bodyPr>
            <a:noAutofit/>
          </a:bodyPr>
          <a:lstStyle/>
          <a:p>
            <a:pPr marL="465138" indent="-381000">
              <a:buFont typeface="+mj-lt"/>
              <a:buAutoNum type="arabicPeriod"/>
            </a:pPr>
            <a:r>
              <a:rPr lang="en-US" sz="2800" dirty="0"/>
              <a:t>Everything (instructions, data words) has a memory address.</a:t>
            </a:r>
          </a:p>
          <a:p>
            <a:pPr lvl="1"/>
            <a:r>
              <a:rPr lang="en-US" sz="2400" dirty="0"/>
              <a:t>Both branches and jumps use instruction memory addresses.</a:t>
            </a:r>
          </a:p>
          <a:p>
            <a:pPr lvl="1"/>
            <a:r>
              <a:rPr lang="en-US" sz="2400" dirty="0"/>
              <a:t>C pointers are just memory addresses and can point to anything.</a:t>
            </a:r>
          </a:p>
          <a:p>
            <a:pPr lvl="2"/>
            <a:r>
              <a:rPr lang="en-US" sz="2200" dirty="0"/>
              <a:t>Unconstrained use of addresses lead to nasty bugs! Up to C programmer to avoid errors</a:t>
            </a:r>
          </a:p>
          <a:p>
            <a:pPr lvl="1"/>
            <a:r>
              <a:rPr lang="en-US" sz="2400" dirty="0"/>
              <a:t>The Program Counter (PC) register keeps address of </a:t>
            </a:r>
            <a:r>
              <a:rPr lang="en-US" sz="2400"/>
              <a:t>instruction being executed.</a:t>
            </a:r>
            <a:endParaRPr lang="en-US" sz="2400" dirty="0"/>
          </a:p>
          <a:p>
            <a:pPr lvl="2"/>
            <a:r>
              <a:rPr lang="en-US" sz="2200" dirty="0"/>
              <a:t>PC is effectively a pointer to memory; Intel calls it Instruction Pointer (PC).</a:t>
            </a:r>
          </a:p>
          <a:p>
            <a:pPr marL="465138" indent="-381000">
              <a:buFont typeface="+mj-lt"/>
              <a:buAutoNum type="arabicPeriod"/>
            </a:pPr>
            <a:r>
              <a:rPr lang="en-US" sz="2800" dirty="0"/>
              <a:t>Programs are distributed in </a:t>
            </a:r>
            <a:r>
              <a:rPr lang="en-US" sz="2800" i="1" dirty="0"/>
              <a:t>binary form</a:t>
            </a:r>
            <a:r>
              <a:rPr lang="en-US" sz="2800" dirty="0"/>
              <a:t>,</a:t>
            </a:r>
            <a:br>
              <a:rPr lang="en-US" sz="2800" dirty="0"/>
            </a:br>
            <a:r>
              <a:rPr lang="en-US" sz="2800" dirty="0"/>
              <a:t>i.e., as assembled machine code.</a:t>
            </a:r>
          </a:p>
          <a:p>
            <a:pPr lvl="1"/>
            <a:r>
              <a:rPr lang="en-US" sz="2400" dirty="0"/>
              <a:t>Programs are each bound to a specific instruction set.</a:t>
            </a:r>
          </a:p>
          <a:p>
            <a:pPr lvl="2"/>
            <a:r>
              <a:rPr lang="en-US" sz="2200" dirty="0"/>
              <a:t>Different instruction sets, e.g., for phone vs. PCs.</a:t>
            </a:r>
          </a:p>
          <a:p>
            <a:pPr lvl="1"/>
            <a:r>
              <a:rPr lang="en-US" sz="2400" dirty="0"/>
              <a:t>Many instruction sets are backwards-compatible and evolve over time.</a:t>
            </a:r>
          </a:p>
          <a:p>
            <a:pPr lvl="1"/>
            <a:r>
              <a:rPr lang="en-US" sz="2400" dirty="0"/>
              <a:t>E.g., latest PCs with x86 ISA today can still run programs from Intel 8088 (1981)!</a:t>
            </a:r>
          </a:p>
        </p:txBody>
      </p:sp>
    </p:spTree>
    <p:extLst>
      <p:ext uri="{BB962C8B-B14F-4D97-AF65-F5344CB8AC3E}">
        <p14:creationId xmlns:p14="http://schemas.microsoft.com/office/powerpoint/2010/main" val="386956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S61C-ly-new">
  <a:themeElements>
    <a:clrScheme name="CS61C New">
      <a:dk1>
        <a:srgbClr val="000000"/>
      </a:dk1>
      <a:lt1>
        <a:srgbClr val="FFFFFF"/>
      </a:lt1>
      <a:dk2>
        <a:srgbClr val="002E5D"/>
      </a:dk2>
      <a:lt2>
        <a:srgbClr val="E5DCD1"/>
      </a:lt2>
      <a:accent1>
        <a:srgbClr val="00BDE2"/>
      </a:accent1>
      <a:accent2>
        <a:srgbClr val="C6DAC3"/>
      </a:accent2>
      <a:accent3>
        <a:srgbClr val="FEC016"/>
      </a:accent3>
      <a:accent4>
        <a:srgbClr val="D9E056"/>
      </a:accent4>
      <a:accent5>
        <a:srgbClr val="EB1379"/>
      </a:accent5>
      <a:accent6>
        <a:srgbClr val="A97EFA"/>
      </a:accent6>
      <a:hlink>
        <a:srgbClr val="7E7E7E"/>
      </a:hlink>
      <a:folHlink>
        <a:srgbClr val="E5DCD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>
          <a:headEnd type="none" w="med" len="med"/>
          <a:tailEnd type="triangle" w="lg" len="lg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2400" dirty="0">
            <a:solidFill>
              <a:schemeClr val="accent1"/>
            </a:solidFill>
            <a:latin typeface="18 VAG Rounded Light   0239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S61C-ly-new" id="{DFFA2BFF-9357-A24D-A947-9735921D71C4}" vid="{3C32BE93-C896-F84B-BEA8-5E6C5AC7E2C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CS61C-ly-new</Template>
  <TotalTime>6419</TotalTime>
  <Words>3271</Words>
  <Application>Microsoft Office PowerPoint</Application>
  <PresentationFormat>Widescreen</PresentationFormat>
  <Paragraphs>1186</Paragraphs>
  <Slides>36</Slides>
  <Notes>36</Notes>
  <HiddenSlides>1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9" baseType="lpstr">
      <vt:lpstr>.Hiragino Kaku Gothic Interface W3</vt:lpstr>
      <vt:lpstr>18 VAG Rounded Black   09390</vt:lpstr>
      <vt:lpstr>18 VAG Rounded Bold   07390</vt:lpstr>
      <vt:lpstr>18 VAG Rounded Light   02390</vt:lpstr>
      <vt:lpstr>18 VAG Rounded Light   02390</vt:lpstr>
      <vt:lpstr>18 VAG Rounded Thin   55390</vt:lpstr>
      <vt:lpstr>Arial</vt:lpstr>
      <vt:lpstr>Calibri</vt:lpstr>
      <vt:lpstr>Courier</vt:lpstr>
      <vt:lpstr>Courier New</vt:lpstr>
      <vt:lpstr>Helvetica Neue</vt:lpstr>
      <vt:lpstr>Wingdings</vt:lpstr>
      <vt:lpstr>CS61C-ly-new</vt:lpstr>
      <vt:lpstr>RISC-V Instruction Formats, Part I</vt:lpstr>
      <vt:lpstr>Computing in the News</vt:lpstr>
      <vt:lpstr>Machine Language</vt:lpstr>
      <vt:lpstr>Great Idea #1: Abstraction (Levels of Representation/Interpretation)</vt:lpstr>
      <vt:lpstr>Quick CS History: ENIAC (UPenn, 1946)</vt:lpstr>
      <vt:lpstr>Quick CS History: EDSAC (Cambridge, 1949)</vt:lpstr>
      <vt:lpstr>Quick CS History: IBM 701 (1952)</vt:lpstr>
      <vt:lpstr>History’s Big Idea: Stored Program Computer</vt:lpstr>
      <vt:lpstr>Stored Program Computer: Implications</vt:lpstr>
      <vt:lpstr>Instructions Are 32 Bits Wide</vt:lpstr>
      <vt:lpstr>Instruction Formats</vt:lpstr>
      <vt:lpstr>R-Format Layout</vt:lpstr>
      <vt:lpstr>R-Format Instruction Layout</vt:lpstr>
      <vt:lpstr>R-Format Instruction Layout</vt:lpstr>
      <vt:lpstr>R-Format Instruction Layout</vt:lpstr>
      <vt:lpstr>R-Format Example</vt:lpstr>
      <vt:lpstr>All ten RV32 R-Format Instructions</vt:lpstr>
      <vt:lpstr>Your Turn</vt:lpstr>
      <vt:lpstr>PowerPoint Presentation</vt:lpstr>
      <vt:lpstr>Your Turn</vt:lpstr>
      <vt:lpstr>I-Format Layout</vt:lpstr>
      <vt:lpstr>Immediate Fields Need to be Wider</vt:lpstr>
      <vt:lpstr>I-Format Instruction Layout</vt:lpstr>
      <vt:lpstr>I-Format Example</vt:lpstr>
      <vt:lpstr>All nine RV32 I-Format Arithmetic Instructions</vt:lpstr>
      <vt:lpstr>I-Format: Load</vt:lpstr>
      <vt:lpstr>Load Instructions Are Also I-Format: Example</vt:lpstr>
      <vt:lpstr>I-Format Instruction Layout: Loads</vt:lpstr>
      <vt:lpstr>All five RV32 Load Instructions</vt:lpstr>
      <vt:lpstr>S-Format Layout (Store)</vt:lpstr>
      <vt:lpstr>S-Format Instruction Layout</vt:lpstr>
      <vt:lpstr>S-Format Simplifies Hardware Design</vt:lpstr>
      <vt:lpstr>S-Format Example</vt:lpstr>
      <vt:lpstr>All three RV32 Store Instructions</vt:lpstr>
      <vt:lpstr>“And in Conclusion…”</vt:lpstr>
      <vt:lpstr>Your Turn (pollev scratch space)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RISC-V (California Gold)</dc:title>
  <dc:creator>Lisa Yan</dc:creator>
  <cp:lastModifiedBy>linhtran@hcmut.edu.vn</cp:lastModifiedBy>
  <cp:revision>289</cp:revision>
  <dcterms:created xsi:type="dcterms:W3CDTF">2022-09-05T20:39:51Z</dcterms:created>
  <dcterms:modified xsi:type="dcterms:W3CDTF">2023-03-14T12:03:19Z</dcterms:modified>
</cp:coreProperties>
</file>

<file path=docProps/thumbnail.jpeg>
</file>